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457" r:id="rId2"/>
    <p:sldId id="454" r:id="rId3"/>
    <p:sldId id="482" r:id="rId4"/>
    <p:sldId id="483" r:id="rId5"/>
    <p:sldId id="463" r:id="rId6"/>
    <p:sldId id="477" r:id="rId7"/>
    <p:sldId id="479" r:id="rId8"/>
    <p:sldId id="469" r:id="rId9"/>
    <p:sldId id="470" r:id="rId10"/>
    <p:sldId id="471" r:id="rId11"/>
    <p:sldId id="417" r:id="rId12"/>
    <p:sldId id="462" r:id="rId13"/>
    <p:sldId id="429" r:id="rId14"/>
    <p:sldId id="432" r:id="rId15"/>
    <p:sldId id="430" r:id="rId16"/>
    <p:sldId id="422" r:id="rId17"/>
    <p:sldId id="421" r:id="rId18"/>
    <p:sldId id="424" r:id="rId19"/>
    <p:sldId id="425" r:id="rId20"/>
    <p:sldId id="423" r:id="rId21"/>
    <p:sldId id="450" r:id="rId22"/>
    <p:sldId id="480" r:id="rId23"/>
    <p:sldId id="481"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l Aerospace &amp; Technologies Corp." initials="BA&amp;T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000"/>
    <a:srgbClr val="0000A9"/>
    <a:srgbClr val="D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4" autoAdjust="0"/>
    <p:restoredTop sz="95882" autoAdjust="0"/>
  </p:normalViewPr>
  <p:slideViewPr>
    <p:cSldViewPr snapToGrid="0" snapToObjects="1">
      <p:cViewPr varScale="1">
        <p:scale>
          <a:sx n="55" d="100"/>
          <a:sy n="55" d="100"/>
        </p:scale>
        <p:origin x="998" y="38"/>
      </p:cViewPr>
      <p:guideLst>
        <p:guide orient="horz" pos="2160"/>
        <p:guide pos="2882"/>
      </p:guideLst>
    </p:cSldViewPr>
  </p:slideViewPr>
  <p:notesTextViewPr>
    <p:cViewPr>
      <p:scale>
        <a:sx n="100" d="100"/>
        <a:sy n="100" d="100"/>
      </p:scale>
      <p:origin x="0" y="0"/>
    </p:cViewPr>
  </p:notesTextViewPr>
  <p:sorterViewPr>
    <p:cViewPr>
      <p:scale>
        <a:sx n="60" d="100"/>
        <a:sy n="60" d="100"/>
      </p:scale>
      <p:origin x="0" y="-533"/>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FC760B-9890-E842-A713-EB448D2A7118}" type="datetimeFigureOut">
              <a:rPr lang="en-US" smtClean="0"/>
              <a:t>6/1/2016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574D13-B0B8-C04B-AA2F-39F6D9D4DA2F}" type="slidenum">
              <a:rPr lang="en-US" smtClean="0"/>
              <a:t>‹#›</a:t>
            </a:fld>
            <a:endParaRPr lang="en-US" dirty="0"/>
          </a:p>
        </p:txBody>
      </p:sp>
    </p:spTree>
    <p:extLst>
      <p:ext uri="{BB962C8B-B14F-4D97-AF65-F5344CB8AC3E}">
        <p14:creationId xmlns:p14="http://schemas.microsoft.com/office/powerpoint/2010/main" val="3214173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DE2623-D16B-CD4C-ACE8-BC0236EAA7D7}" type="datetimeFigureOut">
              <a:rPr lang="en-US" smtClean="0"/>
              <a:t>6/1/2016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21A562-6C37-CE41-99D8-994A808E3337}" type="slidenum">
              <a:rPr lang="en-US" smtClean="0"/>
              <a:t>‹#›</a:t>
            </a:fld>
            <a:endParaRPr lang="en-US" dirty="0"/>
          </a:p>
        </p:txBody>
      </p:sp>
    </p:spTree>
    <p:extLst>
      <p:ext uri="{BB962C8B-B14F-4D97-AF65-F5344CB8AC3E}">
        <p14:creationId xmlns:p14="http://schemas.microsoft.com/office/powerpoint/2010/main" val="1322506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72FF8-0D27-4716-A251-65C92EB803EE}" type="slidenum">
              <a:rPr lang="en-US" smtClean="0"/>
              <a:t>4</a:t>
            </a:fld>
            <a:endParaRPr lang="en-US"/>
          </a:p>
        </p:txBody>
      </p:sp>
    </p:spTree>
    <p:extLst>
      <p:ext uri="{BB962C8B-B14F-4D97-AF65-F5344CB8AC3E}">
        <p14:creationId xmlns:p14="http://schemas.microsoft.com/office/powerpoint/2010/main" val="277767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72FF8-0D27-4716-A251-65C92EB803EE}" type="slidenum">
              <a:rPr lang="en-US" smtClean="0"/>
              <a:t>5</a:t>
            </a:fld>
            <a:endParaRPr lang="en-US"/>
          </a:p>
        </p:txBody>
      </p:sp>
    </p:spTree>
    <p:extLst>
      <p:ext uri="{BB962C8B-B14F-4D97-AF65-F5344CB8AC3E}">
        <p14:creationId xmlns:p14="http://schemas.microsoft.com/office/powerpoint/2010/main" val="112864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1A562-6C37-CE41-99D8-994A808E3337}" type="slidenum">
              <a:rPr lang="en-US" smtClean="0"/>
              <a:t>6</a:t>
            </a:fld>
            <a:endParaRPr lang="en-US"/>
          </a:p>
        </p:txBody>
      </p:sp>
    </p:spTree>
    <p:extLst>
      <p:ext uri="{BB962C8B-B14F-4D97-AF65-F5344CB8AC3E}">
        <p14:creationId xmlns:p14="http://schemas.microsoft.com/office/powerpoint/2010/main" val="290762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1A562-6C37-CE41-99D8-994A808E3337}" type="slidenum">
              <a:rPr lang="en-US" smtClean="0"/>
              <a:t>7</a:t>
            </a:fld>
            <a:endParaRPr lang="en-US" dirty="0"/>
          </a:p>
        </p:txBody>
      </p:sp>
    </p:spTree>
    <p:extLst>
      <p:ext uri="{BB962C8B-B14F-4D97-AF65-F5344CB8AC3E}">
        <p14:creationId xmlns:p14="http://schemas.microsoft.com/office/powerpoint/2010/main" val="217363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72FF8-0D27-4716-A251-65C92EB803E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676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72FF8-0D27-4716-A251-65C92EB803E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222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In a nutshell.. Nasa buys instrument or instruments. We work through the owner operators in the center to procure a spacecraft and launch services, then we work with the owner/operators to collect and desiminate the data.</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7092">
              <a:spcBef>
                <a:spcPct val="30000"/>
              </a:spcBef>
              <a:defRPr sz="1200">
                <a:solidFill>
                  <a:schemeClr val="tx1"/>
                </a:solidFill>
                <a:latin typeface="Times New Roman" panose="02020603050405020304" pitchFamily="18" charset="0"/>
              </a:defRPr>
            </a:lvl1pPr>
            <a:lvl2pPr marL="749934" indent="-288436" defTabSz="987092">
              <a:spcBef>
                <a:spcPct val="30000"/>
              </a:spcBef>
              <a:defRPr sz="1200">
                <a:solidFill>
                  <a:schemeClr val="tx1"/>
                </a:solidFill>
                <a:latin typeface="Times New Roman" panose="02020603050405020304" pitchFamily="18" charset="0"/>
              </a:defRPr>
            </a:lvl2pPr>
            <a:lvl3pPr marL="1153744" indent="-230749" defTabSz="987092">
              <a:spcBef>
                <a:spcPct val="30000"/>
              </a:spcBef>
              <a:defRPr sz="1200">
                <a:solidFill>
                  <a:schemeClr val="tx1"/>
                </a:solidFill>
                <a:latin typeface="Times New Roman" panose="02020603050405020304" pitchFamily="18" charset="0"/>
              </a:defRPr>
            </a:lvl3pPr>
            <a:lvl4pPr marL="1615242" indent="-230749" defTabSz="987092">
              <a:spcBef>
                <a:spcPct val="30000"/>
              </a:spcBef>
              <a:defRPr sz="1200">
                <a:solidFill>
                  <a:schemeClr val="tx1"/>
                </a:solidFill>
                <a:latin typeface="Times New Roman" panose="02020603050405020304" pitchFamily="18" charset="0"/>
              </a:defRPr>
            </a:lvl4pPr>
            <a:lvl5pPr marL="2076740" indent="-230749" defTabSz="987092">
              <a:spcBef>
                <a:spcPct val="30000"/>
              </a:spcBef>
              <a:defRPr sz="1200">
                <a:solidFill>
                  <a:schemeClr val="tx1"/>
                </a:solidFill>
                <a:latin typeface="Times New Roman" panose="02020603050405020304" pitchFamily="18" charset="0"/>
              </a:defRPr>
            </a:lvl5pPr>
            <a:lvl6pPr marL="2538237" indent="-230749" defTabSz="987092"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87092"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87092"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8709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E70D70-4F77-4DAE-A650-19A5A1C21717}" type="slidenum">
              <a:rPr lang="en-US" altLang="en-US" sz="1300">
                <a:solidFill>
                  <a:srgbClr val="000000"/>
                </a:solidFill>
                <a:latin typeface="Arial" panose="020B0604020202020204" pitchFamily="34" charset="0"/>
              </a:rPr>
              <a:pPr>
                <a:spcBef>
                  <a:spcPct val="0"/>
                </a:spcBef>
              </a:pPr>
              <a:t>13</a:t>
            </a:fld>
            <a:endParaRPr lang="en-US" altLang="en-US" sz="1300">
              <a:solidFill>
                <a:srgbClr val="000000"/>
              </a:solidFill>
              <a:latin typeface="Arial" panose="020B0604020202020204" pitchFamily="34" charset="0"/>
            </a:endParaRPr>
          </a:p>
        </p:txBody>
      </p:sp>
    </p:spTree>
    <p:extLst>
      <p:ext uri="{BB962C8B-B14F-4D97-AF65-F5344CB8AC3E}">
        <p14:creationId xmlns:p14="http://schemas.microsoft.com/office/powerpoint/2010/main" val="277169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7092">
              <a:spcBef>
                <a:spcPct val="30000"/>
              </a:spcBef>
              <a:defRPr sz="1200">
                <a:solidFill>
                  <a:schemeClr val="tx1"/>
                </a:solidFill>
                <a:latin typeface="Times New Roman" panose="02020603050405020304" pitchFamily="18" charset="0"/>
              </a:defRPr>
            </a:lvl1pPr>
            <a:lvl2pPr marL="749934" indent="-288436" defTabSz="987092">
              <a:spcBef>
                <a:spcPct val="30000"/>
              </a:spcBef>
              <a:defRPr sz="1200">
                <a:solidFill>
                  <a:schemeClr val="tx1"/>
                </a:solidFill>
                <a:latin typeface="Times New Roman" panose="02020603050405020304" pitchFamily="18" charset="0"/>
              </a:defRPr>
            </a:lvl2pPr>
            <a:lvl3pPr marL="1153744" indent="-230749" defTabSz="987092">
              <a:spcBef>
                <a:spcPct val="30000"/>
              </a:spcBef>
              <a:defRPr sz="1200">
                <a:solidFill>
                  <a:schemeClr val="tx1"/>
                </a:solidFill>
                <a:latin typeface="Times New Roman" panose="02020603050405020304" pitchFamily="18" charset="0"/>
              </a:defRPr>
            </a:lvl3pPr>
            <a:lvl4pPr marL="1615242" indent="-230749" defTabSz="987092">
              <a:spcBef>
                <a:spcPct val="30000"/>
              </a:spcBef>
              <a:defRPr sz="1200">
                <a:solidFill>
                  <a:schemeClr val="tx1"/>
                </a:solidFill>
                <a:latin typeface="Times New Roman" panose="02020603050405020304" pitchFamily="18" charset="0"/>
              </a:defRPr>
            </a:lvl4pPr>
            <a:lvl5pPr marL="2076740" indent="-230749" defTabSz="987092">
              <a:spcBef>
                <a:spcPct val="30000"/>
              </a:spcBef>
              <a:defRPr sz="1200">
                <a:solidFill>
                  <a:schemeClr val="tx1"/>
                </a:solidFill>
                <a:latin typeface="Times New Roman" panose="02020603050405020304" pitchFamily="18" charset="0"/>
              </a:defRPr>
            </a:lvl5pPr>
            <a:lvl6pPr marL="2538237" indent="-230749" defTabSz="987092"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87092"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87092"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8709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49E41B-B68C-4344-92E2-57BF126C98D8}" type="slidenum">
              <a:rPr lang="en-US" altLang="en-US" sz="1300">
                <a:solidFill>
                  <a:srgbClr val="000000"/>
                </a:solidFill>
                <a:latin typeface="Arial" panose="020B0604020202020204" pitchFamily="34" charset="0"/>
                <a:ea typeface="ヒラギノ角ゴ Pro W3"/>
                <a:cs typeface="ヒラギノ角ゴ Pro W3"/>
              </a:rPr>
              <a:pPr>
                <a:spcBef>
                  <a:spcPct val="0"/>
                </a:spcBef>
              </a:pPr>
              <a:t>15</a:t>
            </a:fld>
            <a:endParaRPr lang="en-US" altLang="en-US" sz="1300">
              <a:solidFill>
                <a:srgbClr val="000000"/>
              </a:solidFill>
              <a:latin typeface="Arial" panose="020B0604020202020204" pitchFamily="34" charset="0"/>
              <a:ea typeface="ヒラギノ角ゴ Pro W3"/>
              <a:cs typeface="ヒラギノ角ゴ Pro W3"/>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atmospheric instruments can accomplish their science objectives in orbit locations from around 110 W  to 90 W</a:t>
            </a:r>
          </a:p>
          <a:p>
            <a:pPr eaLnBrk="1" hangingPunct="1"/>
            <a:r>
              <a:rPr lang="en-US" altLang="en-US" smtClean="0">
                <a:latin typeface="Arial" panose="020B0604020202020204" pitchFamily="34" charset="0"/>
              </a:rPr>
              <a:t>The ocean science instrument needs to be in an orbit location between 85 W to 95 W to accomplish its science objectives</a:t>
            </a:r>
          </a:p>
        </p:txBody>
      </p:sp>
    </p:spTree>
    <p:extLst>
      <p:ext uri="{BB962C8B-B14F-4D97-AF65-F5344CB8AC3E}">
        <p14:creationId xmlns:p14="http://schemas.microsoft.com/office/powerpoint/2010/main" val="2215180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4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6"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defRPr/>
            </a:pPr>
            <a:r>
              <a:rPr lang="en-US" sz="1200" dirty="0" smtClean="0">
                <a:solidFill>
                  <a:schemeClr val="bg1">
                    <a:lumMod val="50000"/>
                  </a:schemeClr>
                </a:solidFill>
                <a:latin typeface="Calibri" charset="0"/>
              </a:rPr>
              <a:t>16</a:t>
            </a:r>
            <a:r>
              <a:rPr lang="en-US" sz="1200" baseline="0" dirty="0" smtClean="0">
                <a:solidFill>
                  <a:schemeClr val="bg1">
                    <a:lumMod val="50000"/>
                  </a:schemeClr>
                </a:solidFill>
                <a:latin typeface="Calibri" charset="0"/>
              </a:rPr>
              <a:t> May 2016</a:t>
            </a:r>
            <a:endParaRPr lang="en-US" sz="1200" dirty="0" smtClean="0">
              <a:solidFill>
                <a:schemeClr val="bg1">
                  <a:lumMod val="50000"/>
                </a:schemeClr>
              </a:solidFill>
              <a:latin typeface="Calibri" charset="0"/>
            </a:endParaRPr>
          </a:p>
        </p:txBody>
      </p:sp>
      <p:sp>
        <p:nvSpPr>
          <p:cNvPr id="8"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defTabSz="457200" eaLnBrk="1" fontAlgn="auto" hangingPunct="1">
              <a:spcBef>
                <a:spcPts val="0"/>
              </a:spcBef>
              <a:spcAft>
                <a:spcPts val="0"/>
              </a:spcAft>
              <a:defRPr/>
            </a:pPr>
            <a:fld id="{4609CC25-F897-7C4C-A607-3A4F014AEC31}" type="slidenum">
              <a:rPr lang="en-US" sz="1200" smtClean="0">
                <a:solidFill>
                  <a:schemeClr val="bg1">
                    <a:lumMod val="50000"/>
                  </a:schemeClr>
                </a:solidFill>
                <a:latin typeface="Calibri" charset="0"/>
              </a:rPr>
              <a:pPr algn="r" defTabSz="457200" eaLnBrk="1" fontAlgn="auto" hangingPunct="1">
                <a:spcBef>
                  <a:spcPts val="0"/>
                </a:spcBef>
                <a:spcAft>
                  <a:spcPts val="0"/>
                </a:spcAft>
                <a:defRPr/>
              </a:pPr>
              <a:t>‹#›</a:t>
            </a:fld>
            <a:endParaRPr lang="en-US" sz="1200" dirty="0" smtClean="0">
              <a:solidFill>
                <a:schemeClr val="bg1">
                  <a:lumMod val="50000"/>
                </a:schemeClr>
              </a:solidFill>
              <a:latin typeface="Calibri" charset="0"/>
            </a:endParaRPr>
          </a:p>
        </p:txBody>
      </p:sp>
      <p:sp>
        <p:nvSpPr>
          <p:cNvPr id="9" name="Date Placeholder 3"/>
          <p:cNvSpPr txBox="1">
            <a:spLocks/>
          </p:cNvSpPr>
          <p:nvPr userDrawn="1"/>
        </p:nvSpPr>
        <p:spPr>
          <a:xfrm>
            <a:off x="3466602" y="6633257"/>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defRPr/>
            </a:pPr>
            <a:r>
              <a:rPr lang="en-US" sz="1200" dirty="0" smtClean="0">
                <a:solidFill>
                  <a:schemeClr val="bg1">
                    <a:lumMod val="50000"/>
                  </a:schemeClr>
                </a:solidFill>
                <a:latin typeface="Calibri" charset="0"/>
              </a:rPr>
              <a:t>Center</a:t>
            </a:r>
            <a:r>
              <a:rPr lang="en-US" sz="1200" baseline="0" dirty="0" smtClean="0">
                <a:solidFill>
                  <a:schemeClr val="bg1">
                    <a:lumMod val="50000"/>
                  </a:schemeClr>
                </a:solidFill>
                <a:latin typeface="Calibri" charset="0"/>
              </a:rPr>
              <a:t> Management Council</a:t>
            </a:r>
            <a:endParaRPr lang="en-US" sz="1200" dirty="0" smtClean="0">
              <a:solidFill>
                <a:schemeClr val="bg1">
                  <a:lumMod val="50000"/>
                </a:schemeClr>
              </a:solidFill>
              <a:latin typeface="Calibri" charset="0"/>
            </a:endParaRPr>
          </a:p>
        </p:txBody>
      </p:sp>
    </p:spTree>
    <p:extLst>
      <p:ext uri="{BB962C8B-B14F-4D97-AF65-F5344CB8AC3E}">
        <p14:creationId xmlns:p14="http://schemas.microsoft.com/office/powerpoint/2010/main" val="251454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defRPr/>
            </a:pPr>
            <a:r>
              <a:rPr lang="en-US" sz="1200" dirty="0" smtClean="0">
                <a:solidFill>
                  <a:schemeClr val="bg1">
                    <a:lumMod val="50000"/>
                  </a:schemeClr>
                </a:solidFill>
                <a:latin typeface="Calibri" charset="0"/>
              </a:rPr>
              <a:t>16</a:t>
            </a:r>
            <a:r>
              <a:rPr lang="en-US" sz="1200" baseline="0" dirty="0" smtClean="0">
                <a:solidFill>
                  <a:schemeClr val="bg1">
                    <a:lumMod val="50000"/>
                  </a:schemeClr>
                </a:solidFill>
                <a:latin typeface="Calibri" charset="0"/>
              </a:rPr>
              <a:t> May 2016</a:t>
            </a:r>
            <a:endParaRPr lang="en-US" sz="1200" dirty="0" smtClean="0">
              <a:solidFill>
                <a:schemeClr val="bg1">
                  <a:lumMod val="50000"/>
                </a:schemeClr>
              </a:solidFill>
              <a:latin typeface="Calibri" charset="0"/>
            </a:endParaRP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defTabSz="457200" eaLnBrk="1" fontAlgn="auto" hangingPunct="1">
              <a:spcBef>
                <a:spcPts val="0"/>
              </a:spcBef>
              <a:spcAft>
                <a:spcPts val="0"/>
              </a:spcAft>
              <a:defRPr/>
            </a:pPr>
            <a:fld id="{4609CC25-F897-7C4C-A607-3A4F014AEC31}" type="slidenum">
              <a:rPr lang="en-US" sz="1200" smtClean="0">
                <a:solidFill>
                  <a:schemeClr val="bg1">
                    <a:lumMod val="50000"/>
                  </a:schemeClr>
                </a:solidFill>
                <a:latin typeface="Calibri" charset="0"/>
              </a:rPr>
              <a:pPr algn="r" defTabSz="457200" eaLnBrk="1" fontAlgn="auto" hangingPunct="1">
                <a:spcBef>
                  <a:spcPts val="0"/>
                </a:spcBef>
                <a:spcAft>
                  <a:spcPts val="0"/>
                </a:spcAft>
                <a:defRPr/>
              </a:pPr>
              <a:t>‹#›</a:t>
            </a:fld>
            <a:endParaRPr lang="en-US" sz="1200" dirty="0" smtClean="0">
              <a:solidFill>
                <a:schemeClr val="bg1">
                  <a:lumMod val="50000"/>
                </a:schemeClr>
              </a:solidFill>
              <a:latin typeface="Calibri" charset="0"/>
            </a:endParaRPr>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6" name="Date Placeholder 3"/>
          <p:cNvSpPr txBox="1">
            <a:spLocks/>
          </p:cNvSpPr>
          <p:nvPr userDrawn="1"/>
        </p:nvSpPr>
        <p:spPr>
          <a:xfrm>
            <a:off x="3466602" y="6633257"/>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defRPr/>
            </a:pPr>
            <a:r>
              <a:rPr lang="en-US" sz="1200" dirty="0" smtClean="0">
                <a:solidFill>
                  <a:schemeClr val="bg1">
                    <a:lumMod val="50000"/>
                  </a:schemeClr>
                </a:solidFill>
                <a:latin typeface="Calibri" charset="0"/>
              </a:rPr>
              <a:t>Center</a:t>
            </a:r>
            <a:r>
              <a:rPr lang="en-US" sz="1200" baseline="0" dirty="0" smtClean="0">
                <a:solidFill>
                  <a:schemeClr val="bg1">
                    <a:lumMod val="50000"/>
                  </a:schemeClr>
                </a:solidFill>
                <a:latin typeface="Calibri" charset="0"/>
              </a:rPr>
              <a:t> Management Council</a:t>
            </a:r>
            <a:endParaRPr lang="en-US" sz="1200" dirty="0" smtClean="0">
              <a:solidFill>
                <a:schemeClr val="bg1">
                  <a:lumMod val="50000"/>
                </a:schemeClr>
              </a:solidFill>
              <a:latin typeface="Calibri" charset="0"/>
            </a:endParaRPr>
          </a:p>
        </p:txBody>
      </p:sp>
    </p:spTree>
    <p:extLst>
      <p:ext uri="{BB962C8B-B14F-4D97-AF65-F5344CB8AC3E}">
        <p14:creationId xmlns:p14="http://schemas.microsoft.com/office/powerpoint/2010/main" val="167955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6"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defRPr/>
            </a:pPr>
            <a:r>
              <a:rPr lang="en-US" sz="1200" dirty="0" smtClean="0">
                <a:solidFill>
                  <a:schemeClr val="bg1">
                    <a:lumMod val="50000"/>
                  </a:schemeClr>
                </a:solidFill>
                <a:latin typeface="Calibri" charset="0"/>
              </a:rPr>
              <a:t>16</a:t>
            </a:r>
            <a:r>
              <a:rPr lang="en-US" sz="1200" baseline="0" dirty="0" smtClean="0">
                <a:solidFill>
                  <a:schemeClr val="bg1">
                    <a:lumMod val="50000"/>
                  </a:schemeClr>
                </a:solidFill>
                <a:latin typeface="Calibri" charset="0"/>
              </a:rPr>
              <a:t> May 2016</a:t>
            </a:r>
            <a:endParaRPr lang="en-US" sz="1200" dirty="0" smtClean="0">
              <a:solidFill>
                <a:schemeClr val="bg1">
                  <a:lumMod val="50000"/>
                </a:schemeClr>
              </a:solidFill>
              <a:latin typeface="Calibri" charset="0"/>
            </a:endParaRPr>
          </a:p>
        </p:txBody>
      </p:sp>
      <p:sp>
        <p:nvSpPr>
          <p:cNvPr id="8"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defTabSz="457200" eaLnBrk="1" fontAlgn="auto" hangingPunct="1">
              <a:spcBef>
                <a:spcPts val="0"/>
              </a:spcBef>
              <a:spcAft>
                <a:spcPts val="0"/>
              </a:spcAft>
              <a:defRPr/>
            </a:pPr>
            <a:fld id="{4609CC25-F897-7C4C-A607-3A4F014AEC31}" type="slidenum">
              <a:rPr lang="en-US" sz="1200" smtClean="0">
                <a:solidFill>
                  <a:schemeClr val="bg1">
                    <a:lumMod val="50000"/>
                  </a:schemeClr>
                </a:solidFill>
                <a:latin typeface="Calibri" charset="0"/>
              </a:rPr>
              <a:pPr algn="r" defTabSz="457200" eaLnBrk="1" fontAlgn="auto" hangingPunct="1">
                <a:spcBef>
                  <a:spcPts val="0"/>
                </a:spcBef>
                <a:spcAft>
                  <a:spcPts val="0"/>
                </a:spcAft>
                <a:defRPr/>
              </a:pPr>
              <a:t>‹#›</a:t>
            </a:fld>
            <a:endParaRPr lang="en-US" sz="1200" dirty="0" smtClean="0">
              <a:solidFill>
                <a:schemeClr val="bg1">
                  <a:lumMod val="50000"/>
                </a:schemeClr>
              </a:solidFill>
              <a:latin typeface="Calibri" charset="0"/>
            </a:endParaRPr>
          </a:p>
        </p:txBody>
      </p:sp>
      <p:sp>
        <p:nvSpPr>
          <p:cNvPr id="9" name="Date Placeholder 3"/>
          <p:cNvSpPr txBox="1">
            <a:spLocks/>
          </p:cNvSpPr>
          <p:nvPr userDrawn="1"/>
        </p:nvSpPr>
        <p:spPr>
          <a:xfrm>
            <a:off x="3466602" y="6633257"/>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defRPr/>
            </a:pPr>
            <a:r>
              <a:rPr lang="en-US" sz="1200" dirty="0" smtClean="0">
                <a:solidFill>
                  <a:schemeClr val="bg1">
                    <a:lumMod val="50000"/>
                  </a:schemeClr>
                </a:solidFill>
                <a:latin typeface="Calibri" charset="0"/>
              </a:rPr>
              <a:t>Center</a:t>
            </a:r>
            <a:r>
              <a:rPr lang="en-US" sz="1200" baseline="0" dirty="0" smtClean="0">
                <a:solidFill>
                  <a:schemeClr val="bg1">
                    <a:lumMod val="50000"/>
                  </a:schemeClr>
                </a:solidFill>
                <a:latin typeface="Calibri" charset="0"/>
              </a:rPr>
              <a:t> Management Council</a:t>
            </a:r>
            <a:endParaRPr lang="en-US" sz="1200" dirty="0" smtClean="0">
              <a:solidFill>
                <a:schemeClr val="bg1">
                  <a:lumMod val="50000"/>
                </a:schemeClr>
              </a:solidFill>
              <a:latin typeface="Calibri" charset="0"/>
            </a:endParaRPr>
          </a:p>
        </p:txBody>
      </p:sp>
    </p:spTree>
    <p:extLst>
      <p:ext uri="{BB962C8B-B14F-4D97-AF65-F5344CB8AC3E}">
        <p14:creationId xmlns:p14="http://schemas.microsoft.com/office/powerpoint/2010/main" val="402437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dirty="0"/>
          </a:p>
        </p:txBody>
      </p:sp>
      <p:sp>
        <p:nvSpPr>
          <p:cNvPr id="7" name="Content Placeholder 6"/>
          <p:cNvSpPr>
            <a:spLocks noGrp="1"/>
          </p:cNvSpPr>
          <p:nvPr>
            <p:ph sz="quarter" idx="13"/>
          </p:nvPr>
        </p:nvSpPr>
        <p:spPr>
          <a:xfrm>
            <a:off x="200025" y="1158875"/>
            <a:ext cx="8704263" cy="5241925"/>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759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TEMPO Instrument &amp; Mission Overview</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p:txBody>
          <a:bodyPr/>
          <a:lstStyle>
            <a:lvl1pPr>
              <a:defRPr/>
            </a:lvl1pPr>
          </a:lstStyle>
          <a:p>
            <a:r>
              <a:rPr lang="en-US" dirty="0" smtClean="0"/>
              <a:t>Satellite 2016</a:t>
            </a:r>
            <a:endParaRPr lang="en-US" dirty="0"/>
          </a:p>
        </p:txBody>
      </p:sp>
    </p:spTree>
    <p:extLst>
      <p:ext uri="{BB962C8B-B14F-4D97-AF65-F5344CB8AC3E}">
        <p14:creationId xmlns:p14="http://schemas.microsoft.com/office/powerpoint/2010/main" val="287100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mj-lt"/>
                <a:cs typeface="Arial Rounded MT Bold"/>
              </a:rPr>
              <a:t>BACKUP</a:t>
            </a:r>
            <a:endParaRPr lang="en-US" sz="4800" b="1" dirty="0">
              <a:solidFill>
                <a:srgbClr val="000090"/>
              </a:solidFill>
              <a:latin typeface="+mj-lt"/>
              <a:cs typeface="Arial Rounded MT Bold"/>
            </a:endParaRPr>
          </a:p>
        </p:txBody>
      </p:sp>
    </p:spTree>
    <p:extLst>
      <p:ext uri="{BB962C8B-B14F-4D97-AF65-F5344CB8AC3E}">
        <p14:creationId xmlns:p14="http://schemas.microsoft.com/office/powerpoint/2010/main" val="319576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070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EC11D65-9821-2B49-88CD-D477606C3EDA}" type="slidenum">
              <a:rPr lang="en-US" smtClean="0"/>
              <a:pPr/>
              <a:t>‹#›</a:t>
            </a:fld>
            <a:endParaRPr lang="en-US"/>
          </a:p>
        </p:txBody>
      </p:sp>
      <p:pic>
        <p:nvPicPr>
          <p:cNvPr id="2" name="Picture 1" descr="TEMPO ppt Banner v9.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065276"/>
          </a:xfrm>
          <a:prstGeom prst="rect">
            <a:avLst/>
          </a:prstGeom>
        </p:spPr>
      </p:pic>
      <p:sp>
        <p:nvSpPr>
          <p:cNvPr id="9" name="Title 1"/>
          <p:cNvSpPr>
            <a:spLocks noGrp="1"/>
          </p:cNvSpPr>
          <p:nvPr>
            <p:ph type="title"/>
          </p:nvPr>
        </p:nvSpPr>
        <p:spPr>
          <a:xfrm>
            <a:off x="1784706"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08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b="1"/>
            </a:lvl1pPr>
          </a:lstStyle>
          <a:p>
            <a:pPr>
              <a:defRPr/>
            </a:pPr>
            <a:fld id="{FFB29334-0977-4CCA-9DD8-4E3334B5309A}" type="slidenum">
              <a:rPr lang="en-US" altLang="en-US"/>
              <a:pPr>
                <a:defRPr/>
              </a:pPr>
              <a:t>‹#›</a:t>
            </a:fld>
            <a:endParaRPr lang="en-US" altLang="en-US"/>
          </a:p>
        </p:txBody>
      </p:sp>
    </p:spTree>
    <p:extLst>
      <p:ext uri="{BB962C8B-B14F-4D97-AF65-F5344CB8AC3E}">
        <p14:creationId xmlns:p14="http://schemas.microsoft.com/office/powerpoint/2010/main" val="152063870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1"/>
            </a:lvl1pPr>
          </a:lstStyle>
          <a:p>
            <a:pPr>
              <a:defRPr/>
            </a:pPr>
            <a:fld id="{F3649C64-5587-43D3-95DB-244B1DB9A81B}" type="slidenum">
              <a:rPr lang="en-US" altLang="en-US"/>
              <a:pPr>
                <a:defRPr/>
              </a:pPr>
              <a:t>‹#›</a:t>
            </a:fld>
            <a:endParaRPr lang="en-US" altLang="en-US"/>
          </a:p>
        </p:txBody>
      </p:sp>
    </p:spTree>
    <p:extLst>
      <p:ext uri="{BB962C8B-B14F-4D97-AF65-F5344CB8AC3E}">
        <p14:creationId xmlns:p14="http://schemas.microsoft.com/office/powerpoint/2010/main" val="16287215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706C97B8-1C5A-DD4E-86E4-9D84DEB47A09}" type="datetime1">
              <a:rPr lang="en-US" sz="1000" smtClean="0">
                <a:solidFill>
                  <a:srgbClr val="000000"/>
                </a:solidFill>
                <a:latin typeface="Calibri" charset="0"/>
              </a:rPr>
              <a:pPr eaLnBrk="1" hangingPunct="1">
                <a:defRPr/>
              </a:pPr>
              <a:t>6/1/2016</a:t>
            </a:fld>
            <a:endParaRPr lang="en-US" sz="1000" smtClean="0">
              <a:solidFill>
                <a:srgbClr val="000000"/>
              </a:solidFill>
              <a:latin typeface="Calibri" charset="0"/>
            </a:endParaRP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smtClean="0">
              <a:solidFill>
                <a:srgbClr val="000000"/>
              </a:solidFill>
              <a:latin typeface="Calibri" charset="0"/>
            </a:endParaRPr>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394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124200" y="6623554"/>
            <a:ext cx="28956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TEMPO Instrument &amp; Mission Overview</a:t>
            </a:r>
            <a:endParaRPr lang="en-US" dirty="0"/>
          </a:p>
        </p:txBody>
      </p:sp>
      <p:sp>
        <p:nvSpPr>
          <p:cNvPr id="3" name="Slide Number Placeholder 2"/>
          <p:cNvSpPr>
            <a:spLocks noGrp="1"/>
          </p:cNvSpPr>
          <p:nvPr>
            <p:ph type="sldNum" sz="quarter" idx="4"/>
          </p:nvPr>
        </p:nvSpPr>
        <p:spPr>
          <a:xfrm>
            <a:off x="7010400" y="6623554"/>
            <a:ext cx="21336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t>‹#›</a:t>
            </a:fld>
            <a:endParaRPr lang="en-US" dirty="0"/>
          </a:p>
        </p:txBody>
      </p:sp>
      <p:sp>
        <p:nvSpPr>
          <p:cNvPr id="5" name="Date Placeholder 4"/>
          <p:cNvSpPr>
            <a:spLocks noGrp="1"/>
          </p:cNvSpPr>
          <p:nvPr>
            <p:ph type="dt" sz="half" idx="2"/>
          </p:nvPr>
        </p:nvSpPr>
        <p:spPr>
          <a:xfrm>
            <a:off x="0" y="6623554"/>
            <a:ext cx="2133600" cy="23444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Satellite 2016</a:t>
            </a:r>
            <a:endParaRPr lang="en-US" dirty="0"/>
          </a:p>
        </p:txBody>
      </p:sp>
      <p:pic>
        <p:nvPicPr>
          <p:cNvPr id="6" name="Picture 5" descr="TEMPO ppt Banner v9.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1065276"/>
          </a:xfrm>
          <a:prstGeom prst="rect">
            <a:avLst/>
          </a:prstGeom>
        </p:spPr>
      </p:pic>
    </p:spTree>
    <p:extLst>
      <p:ext uri="{BB962C8B-B14F-4D97-AF65-F5344CB8AC3E}">
        <p14:creationId xmlns:p14="http://schemas.microsoft.com/office/powerpoint/2010/main" val="2519722608"/>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60" r:id="rId3"/>
    <p:sldLayoutId id="2147483653" r:id="rId4"/>
    <p:sldLayoutId id="2147483663" r:id="rId5"/>
    <p:sldLayoutId id="2147483664" r:id="rId6"/>
    <p:sldLayoutId id="2147483665" r:id="rId7"/>
    <p:sldLayoutId id="2147483666" r:id="rId8"/>
    <p:sldLayoutId id="2147483671" r:id="rId9"/>
    <p:sldLayoutId id="2147483672" r:id="rId10"/>
    <p:sldLayoutId id="2147483674" r:id="rId11"/>
    <p:sldLayoutId id="2147483675"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hyperlink" Target="http://www.echostar.com/" TargetMode="Externa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file:///C:\Users\drosenba\Documents\Refresh\TEMPO\EPTR\TEMPO%20Instrument%20KTP%20Mass%20and%20Power%20Trending.xlsx!Sheet1!R19C39:R22C48" TargetMode="External"/><Relationship Id="rId5" Type="http://schemas.openxmlformats.org/officeDocument/2006/relationships/image" Target="../media/image9.emf"/><Relationship Id="rId4" Type="http://schemas.openxmlformats.org/officeDocument/2006/relationships/oleObject" Target="file:///C:\Users\drosenba\Documents\Refresh\TEMPO\EPTR\TEMPO%20Instrument%20KTP%20Mass%20and%20Power%20Trending.xlsx!Sheet1!%5bTEMPO-Dave-MP.xlsx%5dSheet1%20Chart%201"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file:///C:\Users\drosenba\Documents\Refresh\TEMPO\EPTR\TEMPO%20Instrument%20KTP%20Mass%20and%20Power%20Trending.xlsx!Sheet1!%5bTEMPO-Dave-MP.xlsx%5dSheet1%20Chart%203"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file:///C:\Users\drosenba\Documents\Refresh\TEMPO\EPTR\TEMPO%20Instrument%20KTP%20Mass%20and%20Power%20Trending.xlsx!Sheet1!R49C39:R52C48" TargetMode="Externa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692674" y="1098051"/>
            <a:ext cx="4879975"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b="1" dirty="0" smtClean="0">
                <a:solidFill>
                  <a:srgbClr val="000090"/>
                </a:solidFill>
                <a:cs typeface="Arial" charset="0"/>
              </a:rPr>
              <a:t>TEMPO Science Team Meeting at Washington D.C.</a:t>
            </a:r>
            <a:endParaRPr lang="en-US" b="1" dirty="0">
              <a:solidFill>
                <a:srgbClr val="000090"/>
              </a:solidFill>
              <a:cs typeface="Arial" charset="0"/>
            </a:endParaRPr>
          </a:p>
          <a:p>
            <a:pPr algn="r" eaLnBrk="1" hangingPunct="1">
              <a:spcBef>
                <a:spcPts val="600"/>
              </a:spcBef>
            </a:pPr>
            <a:r>
              <a:rPr lang="en-US" sz="1400" b="1" dirty="0" smtClean="0">
                <a:cs typeface="Arial" charset="0"/>
              </a:rPr>
              <a:t>Wendy Pennington</a:t>
            </a:r>
            <a:endParaRPr lang="en-US" sz="1400" b="1" dirty="0">
              <a:cs typeface="Arial" charset="0"/>
            </a:endParaRPr>
          </a:p>
          <a:p>
            <a:pPr algn="r" eaLnBrk="1" hangingPunct="1">
              <a:spcBef>
                <a:spcPts val="600"/>
              </a:spcBef>
            </a:pPr>
            <a:r>
              <a:rPr lang="en-US" sz="1400" i="1" dirty="0" smtClean="0">
                <a:cs typeface="Arial" charset="0"/>
              </a:rPr>
              <a:t>NASA LaRC</a:t>
            </a:r>
            <a:endParaRPr lang="en-US" sz="1400" i="1" dirty="0">
              <a:cs typeface="Arial" charset="0"/>
            </a:endParaRPr>
          </a:p>
          <a:p>
            <a:pPr algn="r" eaLnBrk="1" hangingPunct="1">
              <a:spcBef>
                <a:spcPts val="600"/>
              </a:spcBef>
            </a:pPr>
            <a:r>
              <a:rPr lang="en-US" sz="1400" i="1" dirty="0">
                <a:cs typeface="Arial" charset="0"/>
              </a:rPr>
              <a:t>TEMPO </a:t>
            </a:r>
            <a:r>
              <a:rPr lang="en-US" sz="1400" i="1" dirty="0" smtClean="0">
                <a:cs typeface="Arial" charset="0"/>
              </a:rPr>
              <a:t>Instrument Project Manager</a:t>
            </a:r>
            <a:r>
              <a:rPr lang="en-US" sz="1400" b="1" dirty="0" smtClean="0">
                <a:solidFill>
                  <a:srgbClr val="0000FF"/>
                </a:solidFill>
                <a:cs typeface="Arial" charset="0"/>
              </a:rPr>
              <a:t>  </a:t>
            </a:r>
          </a:p>
          <a:p>
            <a:pPr algn="r" eaLnBrk="1" hangingPunct="1">
              <a:spcBef>
                <a:spcPts val="600"/>
              </a:spcBef>
            </a:pPr>
            <a:r>
              <a:rPr lang="en-US" sz="1400" b="1" dirty="0" smtClean="0">
                <a:cs typeface="Arial" charset="0"/>
              </a:rPr>
              <a:t>David Beals</a:t>
            </a:r>
          </a:p>
          <a:p>
            <a:pPr algn="r" eaLnBrk="1" hangingPunct="1">
              <a:spcBef>
                <a:spcPts val="600"/>
              </a:spcBef>
            </a:pPr>
            <a:r>
              <a:rPr lang="en-US" sz="1400" i="1" dirty="0">
                <a:cs typeface="Arial" charset="0"/>
              </a:rPr>
              <a:t>NASA LaRC</a:t>
            </a:r>
          </a:p>
          <a:p>
            <a:pPr algn="r" eaLnBrk="1" hangingPunct="1">
              <a:spcBef>
                <a:spcPts val="600"/>
              </a:spcBef>
            </a:pPr>
            <a:r>
              <a:rPr lang="en-US" sz="1400" i="1" dirty="0">
                <a:cs typeface="Arial" charset="0"/>
              </a:rPr>
              <a:t>TEMPO </a:t>
            </a:r>
            <a:r>
              <a:rPr lang="en-US" sz="1400" i="1" dirty="0" smtClean="0">
                <a:cs typeface="Arial" charset="0"/>
              </a:rPr>
              <a:t>Mission </a:t>
            </a:r>
            <a:r>
              <a:rPr lang="en-US" sz="1400" i="1" dirty="0">
                <a:cs typeface="Arial" charset="0"/>
              </a:rPr>
              <a:t>Project Manager</a:t>
            </a:r>
            <a:r>
              <a:rPr lang="en-US" sz="1400" b="1" dirty="0">
                <a:solidFill>
                  <a:srgbClr val="0000FF"/>
                </a:solidFill>
                <a:cs typeface="Arial" charset="0"/>
              </a:rPr>
              <a:t>  </a:t>
            </a:r>
          </a:p>
          <a:p>
            <a:pPr algn="r" eaLnBrk="1" hangingPunct="1">
              <a:spcBef>
                <a:spcPts val="600"/>
              </a:spcBef>
            </a:pPr>
            <a:r>
              <a:rPr lang="en-US" sz="1400" b="1" dirty="0" smtClean="0">
                <a:cs typeface="Arial" charset="0"/>
              </a:rPr>
              <a:t>Capt. Avery Merriex</a:t>
            </a:r>
            <a:endParaRPr lang="en-US" sz="1400" b="1" dirty="0">
              <a:cs typeface="Arial" charset="0"/>
            </a:endParaRPr>
          </a:p>
          <a:p>
            <a:pPr algn="r" eaLnBrk="1" hangingPunct="1">
              <a:spcBef>
                <a:spcPts val="600"/>
              </a:spcBef>
            </a:pPr>
            <a:r>
              <a:rPr lang="en-US" sz="1400" i="1" dirty="0" smtClean="0">
                <a:cs typeface="Arial" charset="0"/>
              </a:rPr>
              <a:t>USAF AFSPC/ADSH</a:t>
            </a:r>
            <a:endParaRPr lang="en-US" sz="1400" i="1" dirty="0">
              <a:cs typeface="Arial" charset="0"/>
            </a:endParaRPr>
          </a:p>
          <a:p>
            <a:pPr algn="r" eaLnBrk="1" hangingPunct="1">
              <a:spcBef>
                <a:spcPts val="600"/>
              </a:spcBef>
            </a:pPr>
            <a:r>
              <a:rPr lang="en-US" sz="1400" i="1" dirty="0" smtClean="0">
                <a:cs typeface="Arial" charset="0"/>
              </a:rPr>
              <a:t>HoPs Program </a:t>
            </a:r>
            <a:r>
              <a:rPr lang="en-US" sz="1400" i="1" dirty="0">
                <a:cs typeface="Arial" charset="0"/>
              </a:rPr>
              <a:t>Manager</a:t>
            </a:r>
            <a:r>
              <a:rPr lang="en-US" sz="1400" b="1" dirty="0">
                <a:solidFill>
                  <a:srgbClr val="0000FF"/>
                </a:solidFill>
                <a:cs typeface="Arial" charset="0"/>
              </a:rPr>
              <a:t> </a:t>
            </a:r>
            <a:endParaRPr lang="en-US" sz="1400" i="1" dirty="0">
              <a:cs typeface="Arial" charset="0"/>
            </a:endParaRPr>
          </a:p>
          <a:p>
            <a:pPr algn="r" eaLnBrk="1" hangingPunct="1">
              <a:spcBef>
                <a:spcPts val="600"/>
              </a:spcBef>
            </a:pPr>
            <a:r>
              <a:rPr lang="en-US" sz="1600" b="1" dirty="0" smtClean="0">
                <a:solidFill>
                  <a:srgbClr val="000090"/>
                </a:solidFill>
                <a:cs typeface="Arial" charset="0"/>
              </a:rPr>
              <a:t>June 1, 2016</a:t>
            </a:r>
            <a:endParaRPr lang="en-US" sz="1600" b="1" dirty="0">
              <a:solidFill>
                <a:srgbClr val="000090"/>
              </a:solidFill>
              <a:cs typeface="Arial" charset="0"/>
            </a:endParaRPr>
          </a:p>
        </p:txBody>
      </p:sp>
    </p:spTree>
    <p:extLst>
      <p:ext uri="{BB962C8B-B14F-4D97-AF65-F5344CB8AC3E}">
        <p14:creationId xmlns:p14="http://schemas.microsoft.com/office/powerpoint/2010/main" val="1367204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1154430" y="178385"/>
            <a:ext cx="7520940" cy="638108"/>
          </a:xfrm>
        </p:spPr>
        <p:txBody>
          <a:bodyPr/>
          <a:lstStyle/>
          <a:p>
            <a:r>
              <a:rPr lang="en-US" sz="3200" b="1" dirty="0" smtClean="0">
                <a:solidFill>
                  <a:schemeClr val="bg1"/>
                </a:solidFill>
                <a:latin typeface="+mn-lt"/>
              </a:rPr>
              <a:t>SNR Trends</a:t>
            </a:r>
            <a:endParaRPr lang="en-US" b="1" dirty="0">
              <a:latin typeface="+mn-lt"/>
            </a:endParaRPr>
          </a:p>
        </p:txBody>
      </p:sp>
      <p:sp>
        <p:nvSpPr>
          <p:cNvPr id="23" name="TextBox 22"/>
          <p:cNvSpPr txBox="1"/>
          <p:nvPr/>
        </p:nvSpPr>
        <p:spPr>
          <a:xfrm>
            <a:off x="294178" y="988996"/>
            <a:ext cx="1459133" cy="523220"/>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Calibri"/>
                <a:ea typeface="+mn-ea"/>
              </a:rPr>
              <a:t>Performance Issues Identified</a:t>
            </a:r>
            <a:endParaRPr lang="en-US" sz="1400" b="1" dirty="0">
              <a:solidFill>
                <a:prstClr val="black"/>
              </a:solidFill>
              <a:latin typeface="Calibri"/>
              <a:ea typeface="+mn-ea"/>
            </a:endParaRPr>
          </a:p>
        </p:txBody>
      </p:sp>
      <p:sp>
        <p:nvSpPr>
          <p:cNvPr id="35" name="TextBox 34"/>
          <p:cNvSpPr txBox="1"/>
          <p:nvPr/>
        </p:nvSpPr>
        <p:spPr>
          <a:xfrm>
            <a:off x="5630372" y="976373"/>
            <a:ext cx="1267771" cy="523220"/>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Calibri"/>
                <a:ea typeface="+mn-ea"/>
              </a:rPr>
              <a:t>Dark Current Issue Realized</a:t>
            </a:r>
          </a:p>
        </p:txBody>
      </p:sp>
      <p:sp>
        <p:nvSpPr>
          <p:cNvPr id="39" name="TextBox 38"/>
          <p:cNvSpPr txBox="1"/>
          <p:nvPr/>
        </p:nvSpPr>
        <p:spPr>
          <a:xfrm>
            <a:off x="2632207" y="999685"/>
            <a:ext cx="2450606" cy="523220"/>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Calibri"/>
                <a:ea typeface="+mn-ea"/>
              </a:rPr>
              <a:t>Pre-CDR Roll-up Prior to Realizing Dark Current Issue</a:t>
            </a:r>
          </a:p>
        </p:txBody>
      </p:sp>
      <p:pic>
        <p:nvPicPr>
          <p:cNvPr id="5" name="Picture 4"/>
          <p:cNvPicPr>
            <a:picLocks noChangeAspect="1"/>
          </p:cNvPicPr>
          <p:nvPr/>
        </p:nvPicPr>
        <p:blipFill>
          <a:blip r:embed="rId3"/>
          <a:stretch>
            <a:fillRect/>
          </a:stretch>
        </p:blipFill>
        <p:spPr>
          <a:xfrm>
            <a:off x="249165" y="1224848"/>
            <a:ext cx="8894835" cy="5218628"/>
          </a:xfrm>
          <a:prstGeom prst="rect">
            <a:avLst/>
          </a:prstGeom>
        </p:spPr>
      </p:pic>
      <p:sp>
        <p:nvSpPr>
          <p:cNvPr id="34" name="TextBox 33"/>
          <p:cNvSpPr txBox="1"/>
          <p:nvPr/>
        </p:nvSpPr>
        <p:spPr>
          <a:xfrm>
            <a:off x="7306723" y="5676128"/>
            <a:ext cx="1837277" cy="461665"/>
          </a:xfrm>
          <a:prstGeom prst="rect">
            <a:avLst/>
          </a:prstGeom>
          <a:noFill/>
        </p:spPr>
        <p:txBody>
          <a:bodyPr wrap="square" rtlCol="0">
            <a:spAutoFit/>
          </a:bodyPr>
          <a:lstStyle/>
          <a:p>
            <a:pPr algn="ctr" defTabSz="457200" fontAlgn="auto">
              <a:spcBef>
                <a:spcPts val="0"/>
              </a:spcBef>
              <a:spcAft>
                <a:spcPts val="0"/>
              </a:spcAft>
            </a:pPr>
            <a:r>
              <a:rPr lang="en-US" sz="1200" b="1" dirty="0" smtClean="0">
                <a:solidFill>
                  <a:prstClr val="black"/>
                </a:solidFill>
                <a:latin typeface="Calibri"/>
                <a:ea typeface="+mn-ea"/>
              </a:rPr>
              <a:t>P5 </a:t>
            </a:r>
            <a:r>
              <a:rPr lang="en-US" sz="1200" b="1" dirty="0">
                <a:solidFill>
                  <a:prstClr val="black"/>
                </a:solidFill>
                <a:latin typeface="Calibri"/>
                <a:ea typeface="+mn-ea"/>
              </a:rPr>
              <a:t>= Average of </a:t>
            </a:r>
            <a:r>
              <a:rPr lang="en-US" sz="1200" b="1" dirty="0" smtClean="0">
                <a:solidFill>
                  <a:prstClr val="black"/>
                </a:solidFill>
                <a:latin typeface="Calibri"/>
                <a:ea typeface="+mn-ea"/>
              </a:rPr>
              <a:t>540nm, 600nm, </a:t>
            </a:r>
            <a:r>
              <a:rPr lang="en-US" sz="1200" b="1" dirty="0">
                <a:solidFill>
                  <a:prstClr val="black"/>
                </a:solidFill>
                <a:latin typeface="Calibri"/>
                <a:ea typeface="+mn-ea"/>
              </a:rPr>
              <a:t>and </a:t>
            </a:r>
            <a:r>
              <a:rPr lang="en-US" sz="1200" b="1" dirty="0" smtClean="0">
                <a:solidFill>
                  <a:prstClr val="black"/>
                </a:solidFill>
                <a:latin typeface="Calibri"/>
                <a:ea typeface="+mn-ea"/>
              </a:rPr>
              <a:t>650nm SNRs</a:t>
            </a:r>
            <a:endParaRPr lang="en-US" sz="1200" b="1" dirty="0">
              <a:solidFill>
                <a:prstClr val="black"/>
              </a:solidFill>
              <a:latin typeface="Calibri"/>
              <a:ea typeface="+mn-ea"/>
            </a:endParaRPr>
          </a:p>
        </p:txBody>
      </p:sp>
      <p:sp>
        <p:nvSpPr>
          <p:cNvPr id="36" name="TextBox 35"/>
          <p:cNvSpPr txBox="1"/>
          <p:nvPr/>
        </p:nvSpPr>
        <p:spPr>
          <a:xfrm>
            <a:off x="7267564" y="6157893"/>
            <a:ext cx="1837278" cy="461665"/>
          </a:xfrm>
          <a:prstGeom prst="rect">
            <a:avLst/>
          </a:prstGeom>
          <a:noFill/>
        </p:spPr>
        <p:txBody>
          <a:bodyPr wrap="square" rtlCol="0">
            <a:spAutoFit/>
          </a:bodyPr>
          <a:lstStyle/>
          <a:p>
            <a:pPr algn="ctr" defTabSz="457200" fontAlgn="auto">
              <a:spcBef>
                <a:spcPts val="0"/>
              </a:spcBef>
              <a:spcAft>
                <a:spcPts val="0"/>
              </a:spcAft>
            </a:pPr>
            <a:r>
              <a:rPr lang="en-US" sz="1200" b="1" dirty="0">
                <a:solidFill>
                  <a:srgbClr val="00B0F0"/>
                </a:solidFill>
                <a:latin typeface="Calibri"/>
                <a:ea typeface="+mn-ea"/>
              </a:rPr>
              <a:t>†</a:t>
            </a:r>
            <a:r>
              <a:rPr lang="en-US" sz="1200" b="1" dirty="0">
                <a:solidFill>
                  <a:prstClr val="black"/>
                </a:solidFill>
                <a:latin typeface="Calibri"/>
                <a:ea typeface="+mn-ea"/>
              </a:rPr>
              <a:t> </a:t>
            </a:r>
            <a:r>
              <a:rPr lang="en-US" sz="1200" b="1" dirty="0" smtClean="0">
                <a:solidFill>
                  <a:prstClr val="black"/>
                </a:solidFill>
                <a:latin typeface="Calibri"/>
                <a:ea typeface="+mn-ea"/>
              </a:rPr>
              <a:t>Was 460nm before Requirements Relaxation</a:t>
            </a:r>
          </a:p>
        </p:txBody>
      </p:sp>
      <p:sp>
        <p:nvSpPr>
          <p:cNvPr id="41" name="TextBox 40"/>
          <p:cNvSpPr txBox="1"/>
          <p:nvPr/>
        </p:nvSpPr>
        <p:spPr>
          <a:xfrm>
            <a:off x="0" y="6211293"/>
            <a:ext cx="1497330" cy="523220"/>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Calibri"/>
                <a:ea typeface="+mn-ea"/>
              </a:rPr>
              <a:t>Instrument Contract Award</a:t>
            </a:r>
            <a:endParaRPr lang="en-US" sz="1400" b="1" dirty="0">
              <a:solidFill>
                <a:prstClr val="black"/>
              </a:solidFill>
              <a:latin typeface="Calibri"/>
              <a:ea typeface="+mn-ea"/>
            </a:endParaRPr>
          </a:p>
        </p:txBody>
      </p:sp>
      <p:sp>
        <p:nvSpPr>
          <p:cNvPr id="50" name="TextBox 49"/>
          <p:cNvSpPr txBox="1"/>
          <p:nvPr/>
        </p:nvSpPr>
        <p:spPr>
          <a:xfrm>
            <a:off x="1407422" y="6206025"/>
            <a:ext cx="635974" cy="523220"/>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Calibri"/>
                <a:ea typeface="+mn-ea"/>
              </a:rPr>
              <a:t>SRR/MDR</a:t>
            </a:r>
            <a:endParaRPr lang="en-US" sz="1400" b="1" dirty="0">
              <a:solidFill>
                <a:prstClr val="black"/>
              </a:solidFill>
              <a:latin typeface="Calibri"/>
              <a:ea typeface="+mn-ea"/>
            </a:endParaRPr>
          </a:p>
        </p:txBody>
      </p:sp>
      <p:sp>
        <p:nvSpPr>
          <p:cNvPr id="51" name="TextBox 50"/>
          <p:cNvSpPr txBox="1"/>
          <p:nvPr/>
        </p:nvSpPr>
        <p:spPr>
          <a:xfrm>
            <a:off x="1902372" y="6304057"/>
            <a:ext cx="1886997" cy="523220"/>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Calibri"/>
                <a:ea typeface="+mn-ea"/>
              </a:rPr>
              <a:t>Requirements Relaxation Provided</a:t>
            </a:r>
            <a:endParaRPr lang="en-US" sz="1400" b="1" dirty="0">
              <a:solidFill>
                <a:prstClr val="black"/>
              </a:solidFill>
              <a:latin typeface="Calibri"/>
              <a:ea typeface="+mn-ea"/>
            </a:endParaRPr>
          </a:p>
        </p:txBody>
      </p:sp>
      <p:sp>
        <p:nvSpPr>
          <p:cNvPr id="52" name="TextBox 51"/>
          <p:cNvSpPr txBox="1"/>
          <p:nvPr/>
        </p:nvSpPr>
        <p:spPr>
          <a:xfrm>
            <a:off x="4513095" y="6135211"/>
            <a:ext cx="2295641" cy="523220"/>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solidFill>
                <a:latin typeface="Calibri"/>
                <a:ea typeface="+mn-ea"/>
              </a:rPr>
              <a:t>Performance Improvements Realized, Detectors Selected</a:t>
            </a:r>
            <a:endParaRPr lang="en-US" sz="1400" b="1" dirty="0">
              <a:solidFill>
                <a:prstClr val="black"/>
              </a:solidFill>
              <a:latin typeface="Calibri"/>
              <a:ea typeface="+mn-ea"/>
            </a:endParaRPr>
          </a:p>
        </p:txBody>
      </p:sp>
    </p:spTree>
    <p:extLst>
      <p:ext uri="{BB962C8B-B14F-4D97-AF65-F5344CB8AC3E}">
        <p14:creationId xmlns:p14="http://schemas.microsoft.com/office/powerpoint/2010/main" val="316176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732154" y="1516285"/>
            <a:ext cx="4879975"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2800" b="1" dirty="0" smtClean="0">
                <a:solidFill>
                  <a:srgbClr val="000090"/>
                </a:solidFill>
                <a:cs typeface="Arial" charset="0"/>
              </a:rPr>
              <a:t>TEMPO Mission Overview</a:t>
            </a:r>
            <a:endParaRPr lang="en-US" sz="2800" b="1" dirty="0">
              <a:solidFill>
                <a:srgbClr val="000090"/>
              </a:solidFill>
              <a:cs typeface="Arial" charset="0"/>
            </a:endParaRPr>
          </a:p>
          <a:p>
            <a:pPr algn="r" eaLnBrk="1" hangingPunct="1">
              <a:spcBef>
                <a:spcPts val="600"/>
              </a:spcBef>
            </a:pPr>
            <a:r>
              <a:rPr lang="en-US" sz="1600" b="1" dirty="0" smtClean="0">
                <a:cs typeface="Arial" charset="0"/>
              </a:rPr>
              <a:t>David Beals</a:t>
            </a:r>
          </a:p>
          <a:p>
            <a:pPr algn="r" eaLnBrk="1" hangingPunct="1">
              <a:spcBef>
                <a:spcPts val="600"/>
              </a:spcBef>
            </a:pPr>
            <a:r>
              <a:rPr lang="en-US" sz="1600" i="1" dirty="0">
                <a:cs typeface="Arial" charset="0"/>
              </a:rPr>
              <a:t>NASA LaRC</a:t>
            </a:r>
          </a:p>
          <a:p>
            <a:pPr algn="r" eaLnBrk="1" hangingPunct="1">
              <a:spcBef>
                <a:spcPts val="600"/>
              </a:spcBef>
            </a:pPr>
            <a:r>
              <a:rPr lang="en-US" sz="1600" i="1" dirty="0">
                <a:cs typeface="Arial" charset="0"/>
              </a:rPr>
              <a:t>TEMPO </a:t>
            </a:r>
            <a:r>
              <a:rPr lang="en-US" sz="1600" i="1" dirty="0" smtClean="0">
                <a:cs typeface="Arial" charset="0"/>
              </a:rPr>
              <a:t>Mission </a:t>
            </a:r>
            <a:r>
              <a:rPr lang="en-US" sz="1600" i="1" dirty="0">
                <a:cs typeface="Arial" charset="0"/>
              </a:rPr>
              <a:t>Project Manager</a:t>
            </a:r>
            <a:r>
              <a:rPr lang="en-US" sz="1600" b="1" dirty="0">
                <a:solidFill>
                  <a:srgbClr val="0000FF"/>
                </a:solidFill>
                <a:cs typeface="Arial" charset="0"/>
              </a:rPr>
              <a:t>  </a:t>
            </a:r>
          </a:p>
          <a:p>
            <a:pPr algn="r" eaLnBrk="1" hangingPunct="1">
              <a:spcBef>
                <a:spcPts val="600"/>
              </a:spcBef>
            </a:pPr>
            <a:r>
              <a:rPr lang="en-US" sz="1800" b="1" dirty="0" smtClean="0">
                <a:solidFill>
                  <a:srgbClr val="000090"/>
                </a:solidFill>
                <a:cs typeface="Arial" charset="0"/>
              </a:rPr>
              <a:t>May 10, 2016</a:t>
            </a:r>
            <a:endParaRPr lang="en-US" sz="1800" b="1" dirty="0">
              <a:solidFill>
                <a:srgbClr val="000090"/>
              </a:solidFill>
              <a:cs typeface="Arial" charset="0"/>
            </a:endParaRPr>
          </a:p>
        </p:txBody>
      </p:sp>
    </p:spTree>
    <p:extLst>
      <p:ext uri="{BB962C8B-B14F-4D97-AF65-F5344CB8AC3E}">
        <p14:creationId xmlns:p14="http://schemas.microsoft.com/office/powerpoint/2010/main" val="387058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7007" y="274638"/>
            <a:ext cx="6270455" cy="638108"/>
          </a:xfrm>
        </p:spPr>
        <p:txBody>
          <a:bodyPr/>
          <a:lstStyle/>
          <a:p>
            <a:r>
              <a:rPr lang="en-US" sz="3200" b="1" dirty="0" smtClean="0">
                <a:solidFill>
                  <a:schemeClr val="bg1"/>
                </a:solidFill>
              </a:rPr>
              <a:t>TEMPO Mission Organization</a:t>
            </a:r>
            <a:endParaRPr lang="en-US" sz="3200" b="1" dirty="0"/>
          </a:p>
        </p:txBody>
      </p:sp>
      <p:grpSp>
        <p:nvGrpSpPr>
          <p:cNvPr id="2" name="Group 1"/>
          <p:cNvGrpSpPr/>
          <p:nvPr/>
        </p:nvGrpSpPr>
        <p:grpSpPr>
          <a:xfrm>
            <a:off x="415506" y="947678"/>
            <a:ext cx="8686617" cy="5760832"/>
            <a:chOff x="396293" y="917070"/>
            <a:chExt cx="8686617" cy="5760832"/>
          </a:xfrm>
        </p:grpSpPr>
        <p:cxnSp>
          <p:nvCxnSpPr>
            <p:cNvPr id="37" name="Straight Connector 36"/>
            <p:cNvCxnSpPr/>
            <p:nvPr/>
          </p:nvCxnSpPr>
          <p:spPr bwMode="auto">
            <a:xfrm>
              <a:off x="1265150" y="2911347"/>
              <a:ext cx="840259"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sp>
          <p:nvSpPr>
            <p:cNvPr id="39" name="Rounded Rectangle 38"/>
            <p:cNvSpPr/>
            <p:nvPr/>
          </p:nvSpPr>
          <p:spPr>
            <a:xfrm>
              <a:off x="3586842" y="917070"/>
              <a:ext cx="2343945" cy="913033"/>
            </a:xfrm>
            <a:prstGeom prst="roundRect">
              <a:avLst/>
            </a:prstGeom>
            <a:solidFill>
              <a:schemeClr val="bg1"/>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90000"/>
                </a:lnSpc>
              </a:pPr>
              <a:r>
                <a:rPr lang="en-US" sz="1800" b="1" dirty="0" smtClean="0">
                  <a:latin typeface="Arial Narrow" pitchFamily="34" charset="0"/>
                  <a:cs typeface="Times New Roman" pitchFamily="18" charset="0"/>
                </a:rPr>
                <a:t>ESSP PO</a:t>
              </a:r>
            </a:p>
            <a:p>
              <a:pPr algn="ctr">
                <a:lnSpc>
                  <a:spcPct val="90000"/>
                </a:lnSpc>
              </a:pPr>
              <a:r>
                <a:rPr lang="en-US" sz="1050" dirty="0" smtClean="0">
                  <a:latin typeface="Arial Narrow" pitchFamily="34" charset="0"/>
                  <a:cs typeface="Times New Roman" pitchFamily="18" charset="0"/>
                </a:rPr>
                <a:t>Director: Greg Stover</a:t>
              </a:r>
            </a:p>
            <a:p>
              <a:pPr algn="ctr">
                <a:lnSpc>
                  <a:spcPct val="90000"/>
                </a:lnSpc>
              </a:pPr>
              <a:r>
                <a:rPr lang="en-US" sz="1050" dirty="0" smtClean="0">
                  <a:latin typeface="Arial Narrow" pitchFamily="34" charset="0"/>
                  <a:cs typeface="Times New Roman" pitchFamily="18" charset="0"/>
                </a:rPr>
                <a:t>Deputy </a:t>
              </a:r>
              <a:r>
                <a:rPr lang="en-US" sz="1050" dirty="0" err="1" smtClean="0">
                  <a:latin typeface="Arial Narrow" pitchFamily="34" charset="0"/>
                  <a:cs typeface="Times New Roman" pitchFamily="18" charset="0"/>
                </a:rPr>
                <a:t>Dir</a:t>
              </a:r>
              <a:r>
                <a:rPr lang="en-US" sz="1050" dirty="0" smtClean="0">
                  <a:latin typeface="Arial Narrow" pitchFamily="34" charset="0"/>
                  <a:cs typeface="Times New Roman" pitchFamily="18" charset="0"/>
                </a:rPr>
                <a:t>: Christina Moats-Xavier</a:t>
              </a:r>
            </a:p>
            <a:p>
              <a:pPr algn="ctr">
                <a:lnSpc>
                  <a:spcPct val="90000"/>
                </a:lnSpc>
              </a:pPr>
              <a:r>
                <a:rPr lang="en-US" sz="1050" dirty="0" smtClean="0">
                  <a:latin typeface="Arial Narrow" pitchFamily="34" charset="0"/>
                  <a:cs typeface="Times New Roman" pitchFamily="18" charset="0"/>
                </a:rPr>
                <a:t>TEMPO Mission Manager: Brad Crawford</a:t>
              </a:r>
              <a:endParaRPr lang="en-US" sz="1050" dirty="0">
                <a:latin typeface="Arial Narrow" pitchFamily="34" charset="0"/>
                <a:cs typeface="Times New Roman" pitchFamily="18" charset="0"/>
              </a:endParaRPr>
            </a:p>
          </p:txBody>
        </p:sp>
        <p:cxnSp>
          <p:nvCxnSpPr>
            <p:cNvPr id="40" name="Straight Connector 39"/>
            <p:cNvCxnSpPr>
              <a:endCxn id="54" idx="0"/>
            </p:cNvCxnSpPr>
            <p:nvPr/>
          </p:nvCxnSpPr>
          <p:spPr bwMode="auto">
            <a:xfrm>
              <a:off x="1268952" y="2514143"/>
              <a:ext cx="9993" cy="3383055"/>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41" name="Straight Connector 40"/>
            <p:cNvCxnSpPr/>
            <p:nvPr/>
          </p:nvCxnSpPr>
          <p:spPr bwMode="auto">
            <a:xfrm flipV="1">
              <a:off x="1277132" y="3475828"/>
              <a:ext cx="2086327" cy="7945"/>
            </a:xfrm>
            <a:prstGeom prst="line">
              <a:avLst/>
            </a:prstGeom>
            <a:solidFill>
              <a:schemeClr val="accent1"/>
            </a:solidFill>
            <a:ln w="28575" cap="flat" cmpd="sng" algn="ctr">
              <a:solidFill>
                <a:srgbClr val="4F81BD"/>
              </a:solidFill>
              <a:prstDash val="sysDash"/>
              <a:round/>
              <a:headEnd type="none" w="med" len="med"/>
              <a:tailEnd type="none" w="med" len="med"/>
            </a:ln>
            <a:effectLst/>
          </p:spPr>
        </p:cxnSp>
        <p:sp>
          <p:nvSpPr>
            <p:cNvPr id="42" name="TextBox 41"/>
            <p:cNvSpPr txBox="1"/>
            <p:nvPr/>
          </p:nvSpPr>
          <p:spPr>
            <a:xfrm>
              <a:off x="1491881" y="3495173"/>
              <a:ext cx="1678615" cy="215444"/>
            </a:xfrm>
            <a:prstGeom prst="rect">
              <a:avLst/>
            </a:prstGeom>
            <a:noFill/>
            <a:effectLst/>
          </p:spPr>
          <p:txBody>
            <a:bodyPr wrap="none" rtlCol="0">
              <a:spAutoFit/>
            </a:bodyPr>
            <a:lstStyle/>
            <a:p>
              <a:r>
                <a:rPr lang="en-US" sz="800" dirty="0" smtClean="0"/>
                <a:t>Coordination of Mission activities</a:t>
              </a:r>
            </a:p>
          </p:txBody>
        </p:sp>
        <p:cxnSp>
          <p:nvCxnSpPr>
            <p:cNvPr id="44" name="Straight Connector 43"/>
            <p:cNvCxnSpPr/>
            <p:nvPr/>
          </p:nvCxnSpPr>
          <p:spPr bwMode="auto">
            <a:xfrm>
              <a:off x="4695475" y="5310841"/>
              <a:ext cx="1091245"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45" name="Straight Connector 44"/>
            <p:cNvCxnSpPr/>
            <p:nvPr/>
          </p:nvCxnSpPr>
          <p:spPr bwMode="auto">
            <a:xfrm>
              <a:off x="2838972" y="5680037"/>
              <a:ext cx="0" cy="541869"/>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46" name="Straight Connector 45"/>
            <p:cNvCxnSpPr/>
            <p:nvPr/>
          </p:nvCxnSpPr>
          <p:spPr bwMode="auto">
            <a:xfrm>
              <a:off x="4037116" y="5673461"/>
              <a:ext cx="0" cy="541869"/>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47" name="Straight Connector 46"/>
            <p:cNvCxnSpPr/>
            <p:nvPr/>
          </p:nvCxnSpPr>
          <p:spPr bwMode="auto">
            <a:xfrm>
              <a:off x="5781740" y="5682784"/>
              <a:ext cx="0" cy="541869"/>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48" name="Straight Connector 47"/>
            <p:cNvCxnSpPr/>
            <p:nvPr/>
          </p:nvCxnSpPr>
          <p:spPr bwMode="auto">
            <a:xfrm>
              <a:off x="2838972" y="5687941"/>
              <a:ext cx="4334985"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49" name="Straight Connector 48"/>
            <p:cNvCxnSpPr>
              <a:stCxn id="39" idx="2"/>
            </p:cNvCxnSpPr>
            <p:nvPr/>
          </p:nvCxnSpPr>
          <p:spPr bwMode="auto">
            <a:xfrm flipH="1">
              <a:off x="4658485" y="1830103"/>
              <a:ext cx="100330" cy="3862097"/>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50" name="Straight Connector 49"/>
            <p:cNvCxnSpPr/>
            <p:nvPr/>
          </p:nvCxnSpPr>
          <p:spPr bwMode="auto">
            <a:xfrm>
              <a:off x="4701227" y="4468079"/>
              <a:ext cx="2012290"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sp>
          <p:nvSpPr>
            <p:cNvPr id="51" name="Rounded Rectangle 50"/>
            <p:cNvSpPr/>
            <p:nvPr/>
          </p:nvSpPr>
          <p:spPr>
            <a:xfrm>
              <a:off x="546027" y="1543240"/>
              <a:ext cx="2514601" cy="983053"/>
            </a:xfrm>
            <a:prstGeom prst="roundRect">
              <a:avLst/>
            </a:prstGeom>
            <a:solidFill>
              <a:srgbClr val="CCFFCC"/>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90000"/>
                </a:lnSpc>
              </a:pPr>
              <a:r>
                <a:rPr lang="en-US" sz="1800" b="1" dirty="0" smtClean="0">
                  <a:latin typeface="Arial Narrow" pitchFamily="34" charset="0"/>
                  <a:cs typeface="Times New Roman" pitchFamily="18" charset="0"/>
                </a:rPr>
                <a:t>TEMPO</a:t>
              </a:r>
            </a:p>
            <a:p>
              <a:pPr algn="ctr">
                <a:lnSpc>
                  <a:spcPct val="90000"/>
                </a:lnSpc>
              </a:pPr>
              <a:r>
                <a:rPr lang="en-US" sz="1100" b="1" dirty="0" smtClean="0">
                  <a:latin typeface="Arial Narrow" pitchFamily="34" charset="0"/>
                  <a:cs typeface="Times New Roman" pitchFamily="18" charset="0"/>
                </a:rPr>
                <a:t>PI: </a:t>
              </a:r>
              <a:r>
                <a:rPr lang="en-US" sz="1100" dirty="0" smtClean="0">
                  <a:latin typeface="Arial Narrow" pitchFamily="34" charset="0"/>
                  <a:cs typeface="Times New Roman" pitchFamily="18" charset="0"/>
                </a:rPr>
                <a:t>Kelly Chance</a:t>
              </a:r>
              <a:endParaRPr lang="en-US" sz="1100" dirty="0">
                <a:latin typeface="Arial Narrow" pitchFamily="34" charset="0"/>
                <a:cs typeface="Times New Roman" pitchFamily="18" charset="0"/>
              </a:endParaRPr>
            </a:p>
            <a:p>
              <a:pPr algn="ctr">
                <a:lnSpc>
                  <a:spcPct val="90000"/>
                </a:lnSpc>
              </a:pPr>
              <a:r>
                <a:rPr lang="en-US" sz="1100" dirty="0" smtClean="0">
                  <a:latin typeface="Arial Narrow" pitchFamily="34" charset="0"/>
                  <a:cs typeface="Times New Roman" pitchFamily="18" charset="0"/>
                </a:rPr>
                <a:t> Deputy PI: Xiong Liu</a:t>
              </a:r>
            </a:p>
            <a:p>
              <a:pPr algn="ctr">
                <a:lnSpc>
                  <a:spcPct val="90000"/>
                </a:lnSpc>
              </a:pPr>
              <a:r>
                <a:rPr lang="en-US" sz="1100" dirty="0" smtClean="0">
                  <a:latin typeface="Arial Narrow" pitchFamily="34" charset="0"/>
                  <a:cs typeface="Times New Roman" pitchFamily="18" charset="0"/>
                </a:rPr>
                <a:t>Program Administrator: Joseph Webber</a:t>
              </a:r>
            </a:p>
          </p:txBody>
        </p:sp>
        <p:sp>
          <p:nvSpPr>
            <p:cNvPr id="53" name="Rounded Rectangle 52"/>
            <p:cNvSpPr/>
            <p:nvPr/>
          </p:nvSpPr>
          <p:spPr>
            <a:xfrm>
              <a:off x="3365158" y="3015741"/>
              <a:ext cx="2604707" cy="916748"/>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1200" b="1" dirty="0" smtClean="0">
                  <a:latin typeface="Arial Narrow" pitchFamily="34" charset="0"/>
                  <a:cs typeface="Times New Roman" pitchFamily="18" charset="0"/>
                </a:rPr>
                <a:t>Mission Management</a:t>
              </a:r>
            </a:p>
            <a:p>
              <a:pPr algn="ctr"/>
              <a:r>
                <a:rPr lang="en-US" sz="1050" dirty="0" smtClean="0">
                  <a:latin typeface="Arial Narrow" pitchFamily="34" charset="0"/>
                  <a:cs typeface="Times New Roman" pitchFamily="18" charset="0"/>
                </a:rPr>
                <a:t>Mission Project Manager: David Beals</a:t>
              </a:r>
            </a:p>
          </p:txBody>
        </p:sp>
        <p:sp>
          <p:nvSpPr>
            <p:cNvPr id="54" name="Rounded Rectangle 53"/>
            <p:cNvSpPr/>
            <p:nvPr/>
          </p:nvSpPr>
          <p:spPr>
            <a:xfrm>
              <a:off x="396293" y="5897198"/>
              <a:ext cx="1765303" cy="762000"/>
            </a:xfrm>
            <a:prstGeom prst="roundRect">
              <a:avLst/>
            </a:prstGeom>
            <a:solidFill>
              <a:srgbClr val="CCFFCC"/>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Instrument </a:t>
              </a:r>
            </a:p>
            <a:p>
              <a:pPr algn="ctr"/>
              <a:r>
                <a:rPr lang="en-US" sz="900" dirty="0" smtClean="0">
                  <a:latin typeface="Arial Narrow" pitchFamily="34" charset="0"/>
                  <a:cs typeface="Times New Roman" pitchFamily="18" charset="0"/>
                </a:rPr>
                <a:t>Instrument PM: W. Pennington</a:t>
              </a:r>
            </a:p>
            <a:p>
              <a:pPr algn="ctr"/>
              <a:r>
                <a:rPr lang="en-US" sz="900" dirty="0" smtClean="0">
                  <a:latin typeface="Arial Narrow" pitchFamily="34" charset="0"/>
                  <a:cs typeface="Times New Roman" pitchFamily="18" charset="0"/>
                </a:rPr>
                <a:t>Instrument DPM/COR: TBN</a:t>
              </a:r>
            </a:p>
            <a:p>
              <a:pPr algn="ctr"/>
              <a:r>
                <a:rPr lang="en-US" sz="900" dirty="0" smtClean="0">
                  <a:latin typeface="Arial Narrow" pitchFamily="34" charset="0"/>
                  <a:cs typeface="Times New Roman" pitchFamily="18" charset="0"/>
                </a:rPr>
                <a:t>CE: Dave Rosenbaum</a:t>
              </a:r>
            </a:p>
            <a:p>
              <a:pPr algn="ctr"/>
              <a:r>
                <a:rPr lang="en-US" sz="900" dirty="0">
                  <a:latin typeface="Arial Narrow" pitchFamily="34" charset="0"/>
                  <a:cs typeface="Times New Roman" pitchFamily="18" charset="0"/>
                </a:rPr>
                <a:t>Project Scientist: David </a:t>
              </a:r>
              <a:r>
                <a:rPr lang="en-US" sz="900" dirty="0" err="1" smtClean="0">
                  <a:latin typeface="Arial Narrow" pitchFamily="34" charset="0"/>
                  <a:cs typeface="Times New Roman" pitchFamily="18" charset="0"/>
                </a:rPr>
                <a:t>Flittner</a:t>
              </a:r>
              <a:endParaRPr lang="en-US" sz="1100" dirty="0">
                <a:latin typeface="Arial Narrow" pitchFamily="34" charset="0"/>
                <a:cs typeface="Times New Roman" pitchFamily="18" charset="0"/>
              </a:endParaRPr>
            </a:p>
          </p:txBody>
        </p:sp>
        <p:sp>
          <p:nvSpPr>
            <p:cNvPr id="55" name="Rounded Rectangle 54"/>
            <p:cNvSpPr/>
            <p:nvPr/>
          </p:nvSpPr>
          <p:spPr>
            <a:xfrm>
              <a:off x="2137141" y="4062407"/>
              <a:ext cx="2362200" cy="533400"/>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Lead Systems Engineer</a:t>
              </a:r>
            </a:p>
            <a:p>
              <a:pPr algn="ctr"/>
              <a:r>
                <a:rPr lang="en-US" sz="1050" dirty="0" smtClean="0">
                  <a:latin typeface="Arial Narrow" pitchFamily="34" charset="0"/>
                  <a:cs typeface="Times New Roman" pitchFamily="18" charset="0"/>
                </a:rPr>
                <a:t>Eric </a:t>
              </a:r>
              <a:r>
                <a:rPr lang="en-US" sz="1050" dirty="0" err="1" smtClean="0">
                  <a:latin typeface="Arial Narrow" pitchFamily="34" charset="0"/>
                  <a:cs typeface="Times New Roman" pitchFamily="18" charset="0"/>
                </a:rPr>
                <a:t>Roback</a:t>
              </a:r>
              <a:endParaRPr lang="en-US" sz="1050" dirty="0" smtClean="0">
                <a:latin typeface="Arial Narrow" pitchFamily="34" charset="0"/>
                <a:cs typeface="Times New Roman" pitchFamily="18" charset="0"/>
              </a:endParaRPr>
            </a:p>
          </p:txBody>
        </p:sp>
        <p:sp>
          <p:nvSpPr>
            <p:cNvPr id="56" name="Rounded Rectangle 55"/>
            <p:cNvSpPr/>
            <p:nvPr/>
          </p:nvSpPr>
          <p:spPr>
            <a:xfrm>
              <a:off x="4986912" y="5004877"/>
              <a:ext cx="2209800" cy="533400"/>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200" b="1" dirty="0" smtClean="0">
                  <a:latin typeface="Arial Narrow" pitchFamily="34" charset="0"/>
                  <a:cs typeface="Times New Roman" pitchFamily="18" charset="0"/>
                </a:rPr>
                <a:t>Safety &amp; Mission Assurance</a:t>
              </a:r>
            </a:p>
            <a:p>
              <a:pPr algn="ctr"/>
              <a:r>
                <a:rPr lang="en-US" sz="1050" dirty="0" smtClean="0">
                  <a:latin typeface="Arial Narrow" pitchFamily="34" charset="0"/>
                  <a:cs typeface="Times New Roman" pitchFamily="18" charset="0"/>
                </a:rPr>
                <a:t>SMA Manager: Jose </a:t>
              </a:r>
              <a:r>
                <a:rPr lang="en-US" sz="1050" dirty="0" err="1" smtClean="0">
                  <a:latin typeface="Arial Narrow" pitchFamily="34" charset="0"/>
                  <a:cs typeface="Times New Roman" pitchFamily="18" charset="0"/>
                </a:rPr>
                <a:t>Caraballo</a:t>
              </a:r>
              <a:endParaRPr lang="en-US" sz="1050" dirty="0" smtClean="0">
                <a:latin typeface="Arial Narrow" pitchFamily="34" charset="0"/>
                <a:cs typeface="Times New Roman" pitchFamily="18" charset="0"/>
              </a:endParaRPr>
            </a:p>
          </p:txBody>
        </p:sp>
        <p:sp>
          <p:nvSpPr>
            <p:cNvPr id="57" name="Rounded Rectangle 56"/>
            <p:cNvSpPr/>
            <p:nvPr/>
          </p:nvSpPr>
          <p:spPr>
            <a:xfrm>
              <a:off x="1607518" y="2721805"/>
              <a:ext cx="1256087" cy="332445"/>
            </a:xfrm>
            <a:prstGeom prst="roundRect">
              <a:avLst/>
            </a:prstGeom>
            <a:solidFill>
              <a:srgbClr val="CCFFCC"/>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latin typeface="Arial Narrow" pitchFamily="34" charset="0"/>
                  <a:cs typeface="Times New Roman" pitchFamily="18" charset="0"/>
                </a:rPr>
                <a:t>Science Team</a:t>
              </a:r>
            </a:p>
          </p:txBody>
        </p:sp>
        <p:sp>
          <p:nvSpPr>
            <p:cNvPr id="58" name="Rounded Rectangle 57"/>
            <p:cNvSpPr/>
            <p:nvPr/>
          </p:nvSpPr>
          <p:spPr>
            <a:xfrm>
              <a:off x="3452602" y="5915902"/>
              <a:ext cx="1371600" cy="762000"/>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Mission Operations</a:t>
              </a:r>
            </a:p>
            <a:p>
              <a:pPr algn="ctr"/>
              <a:r>
                <a:rPr lang="en-US" sz="1050" dirty="0" smtClean="0">
                  <a:latin typeface="Arial Narrow" pitchFamily="34" charset="0"/>
                  <a:cs typeface="Times New Roman" pitchFamily="18" charset="0"/>
                </a:rPr>
                <a:t>Chris Brown</a:t>
              </a:r>
            </a:p>
          </p:txBody>
        </p:sp>
        <p:sp>
          <p:nvSpPr>
            <p:cNvPr id="60" name="Rounded Rectangle 59"/>
            <p:cNvSpPr/>
            <p:nvPr/>
          </p:nvSpPr>
          <p:spPr>
            <a:xfrm>
              <a:off x="2250645" y="5920995"/>
              <a:ext cx="1067596" cy="738203"/>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Ground</a:t>
              </a:r>
            </a:p>
            <a:p>
              <a:pPr algn="ctr"/>
              <a:r>
                <a:rPr lang="en-US" sz="1200" b="1" dirty="0" smtClean="0">
                  <a:latin typeface="Arial Narrow" pitchFamily="34" charset="0"/>
                  <a:cs typeface="Times New Roman" pitchFamily="18" charset="0"/>
                </a:rPr>
                <a:t>System</a:t>
              </a:r>
            </a:p>
            <a:p>
              <a:pPr algn="ctr"/>
              <a:r>
                <a:rPr lang="en-US" sz="1000" smtClean="0">
                  <a:latin typeface="Arial Narrow" pitchFamily="34" charset="0"/>
                  <a:cs typeface="Times New Roman" pitchFamily="18" charset="0"/>
                </a:rPr>
                <a:t>Chris </a:t>
              </a:r>
              <a:r>
                <a:rPr lang="en-US" sz="1000" dirty="0" smtClean="0">
                  <a:latin typeface="Arial Narrow" pitchFamily="34" charset="0"/>
                  <a:cs typeface="Times New Roman" pitchFamily="18" charset="0"/>
                </a:rPr>
                <a:t>Brown</a:t>
              </a:r>
              <a:endParaRPr lang="en-US" sz="900" dirty="0" smtClean="0">
                <a:latin typeface="Arial Narrow" pitchFamily="34" charset="0"/>
                <a:cs typeface="Times New Roman" pitchFamily="18" charset="0"/>
              </a:endParaRPr>
            </a:p>
          </p:txBody>
        </p:sp>
        <p:sp>
          <p:nvSpPr>
            <p:cNvPr id="61" name="Rounded Rectangle 60"/>
            <p:cNvSpPr/>
            <p:nvPr/>
          </p:nvSpPr>
          <p:spPr>
            <a:xfrm>
              <a:off x="4958328" y="5904989"/>
              <a:ext cx="1605516" cy="762000"/>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Host Satellite</a:t>
              </a:r>
            </a:p>
            <a:p>
              <a:pPr algn="ctr"/>
              <a:r>
                <a:rPr lang="en-US" sz="1000" dirty="0" smtClean="0">
                  <a:latin typeface="Arial Narrow" pitchFamily="34" charset="0"/>
                  <a:cs typeface="Times New Roman" pitchFamily="18" charset="0"/>
                </a:rPr>
                <a:t>Andrew Panetta</a:t>
              </a:r>
              <a:endParaRPr lang="en-US" sz="900" dirty="0" smtClean="0">
                <a:latin typeface="Arial Narrow" pitchFamily="34" charset="0"/>
                <a:cs typeface="Times New Roman" pitchFamily="18" charset="0"/>
              </a:endParaRPr>
            </a:p>
          </p:txBody>
        </p:sp>
        <p:sp>
          <p:nvSpPr>
            <p:cNvPr id="62" name="Rounded Rectangle 61"/>
            <p:cNvSpPr/>
            <p:nvPr/>
          </p:nvSpPr>
          <p:spPr>
            <a:xfrm>
              <a:off x="4986912" y="4023548"/>
              <a:ext cx="1965907" cy="897701"/>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100" b="1" dirty="0" smtClean="0">
                  <a:latin typeface="Arial Narrow" pitchFamily="34" charset="0"/>
                  <a:cs typeface="Times New Roman" pitchFamily="18" charset="0"/>
                </a:rPr>
                <a:t>Management Support </a:t>
              </a:r>
            </a:p>
            <a:p>
              <a:pPr algn="ctr"/>
              <a:r>
                <a:rPr lang="en-US" sz="900" dirty="0" smtClean="0">
                  <a:latin typeface="Arial Narrow" pitchFamily="34" charset="0"/>
                  <a:cs typeface="Times New Roman" pitchFamily="18" charset="0"/>
                </a:rPr>
                <a:t>Schedule Lead: Barbara </a:t>
              </a:r>
              <a:r>
                <a:rPr lang="en-US" sz="900" dirty="0" err="1" smtClean="0">
                  <a:latin typeface="Arial Narrow" pitchFamily="34" charset="0"/>
                  <a:cs typeface="Times New Roman" pitchFamily="18" charset="0"/>
                </a:rPr>
                <a:t>Guilmette</a:t>
              </a:r>
              <a:endParaRPr lang="en-US" sz="900" dirty="0" smtClean="0">
                <a:latin typeface="Arial Narrow" pitchFamily="34" charset="0"/>
                <a:cs typeface="Times New Roman" pitchFamily="18" charset="0"/>
              </a:endParaRPr>
            </a:p>
            <a:p>
              <a:pPr algn="ctr"/>
              <a:r>
                <a:rPr lang="en-US" sz="900" dirty="0" smtClean="0">
                  <a:latin typeface="Arial Narrow" pitchFamily="34" charset="0"/>
                  <a:cs typeface="Times New Roman" pitchFamily="18" charset="0"/>
                </a:rPr>
                <a:t>Configuration Manager: Kennedy Delgado</a:t>
              </a:r>
            </a:p>
            <a:p>
              <a:pPr algn="ctr"/>
              <a:r>
                <a:rPr lang="en-US" sz="900" dirty="0" smtClean="0">
                  <a:latin typeface="Arial Narrow" pitchFamily="34" charset="0"/>
                  <a:cs typeface="Times New Roman" pitchFamily="18" charset="0"/>
                </a:rPr>
                <a:t>Resources: Don </a:t>
              </a:r>
              <a:r>
                <a:rPr lang="en-US" sz="900" dirty="0" err="1" smtClean="0">
                  <a:latin typeface="Arial Narrow" pitchFamily="34" charset="0"/>
                  <a:cs typeface="Times New Roman" pitchFamily="18" charset="0"/>
                </a:rPr>
                <a:t>Shick</a:t>
              </a:r>
              <a:endParaRPr lang="en-US" sz="900" dirty="0" smtClean="0">
                <a:latin typeface="Arial Narrow" pitchFamily="34" charset="0"/>
                <a:cs typeface="Times New Roman" pitchFamily="18" charset="0"/>
              </a:endParaRPr>
            </a:p>
            <a:p>
              <a:pPr algn="ctr"/>
              <a:r>
                <a:rPr lang="en-US" sz="900" dirty="0" smtClean="0">
                  <a:latin typeface="Arial Narrow" pitchFamily="34" charset="0"/>
                  <a:cs typeface="Times New Roman" pitchFamily="18" charset="0"/>
                </a:rPr>
                <a:t>Risk Manager: </a:t>
              </a:r>
              <a:r>
                <a:rPr lang="en-US" sz="900" dirty="0">
                  <a:latin typeface="Arial Narrow" pitchFamily="34" charset="0"/>
                  <a:cs typeface="Times New Roman" pitchFamily="18" charset="0"/>
                </a:rPr>
                <a:t>Barbara </a:t>
              </a:r>
              <a:r>
                <a:rPr lang="en-US" sz="900" dirty="0" err="1" smtClean="0">
                  <a:latin typeface="Arial Narrow" pitchFamily="34" charset="0"/>
                  <a:cs typeface="Times New Roman" pitchFamily="18" charset="0"/>
                </a:rPr>
                <a:t>Guilmette</a:t>
              </a:r>
              <a:endParaRPr lang="en-US" sz="900" dirty="0" smtClean="0">
                <a:latin typeface="Arial Narrow" pitchFamily="34" charset="0"/>
                <a:cs typeface="Times New Roman" pitchFamily="18" charset="0"/>
              </a:endParaRPr>
            </a:p>
            <a:p>
              <a:pPr algn="ctr"/>
              <a:r>
                <a:rPr lang="en-US" sz="900" dirty="0" smtClean="0">
                  <a:latin typeface="Arial Narrow" pitchFamily="34" charset="0"/>
                  <a:cs typeface="Times New Roman" pitchFamily="18" charset="0"/>
                </a:rPr>
                <a:t>Requirements Management: Suzy </a:t>
              </a:r>
              <a:r>
                <a:rPr lang="en-US" sz="900" dirty="0" err="1" smtClean="0">
                  <a:latin typeface="Arial Narrow" pitchFamily="34" charset="0"/>
                  <a:cs typeface="Times New Roman" pitchFamily="18" charset="0"/>
                </a:rPr>
                <a:t>Maddock</a:t>
              </a:r>
              <a:endParaRPr lang="en-US" sz="900" dirty="0">
                <a:latin typeface="Arial Narrow" pitchFamily="34" charset="0"/>
                <a:cs typeface="Times New Roman" pitchFamily="18" charset="0"/>
              </a:endParaRPr>
            </a:p>
          </p:txBody>
        </p:sp>
        <p:cxnSp>
          <p:nvCxnSpPr>
            <p:cNvPr id="63" name="Straight Connector 62"/>
            <p:cNvCxnSpPr/>
            <p:nvPr/>
          </p:nvCxnSpPr>
          <p:spPr bwMode="auto">
            <a:xfrm>
              <a:off x="7173468" y="5687941"/>
              <a:ext cx="489" cy="509023"/>
            </a:xfrm>
            <a:prstGeom prst="line">
              <a:avLst/>
            </a:prstGeom>
            <a:solidFill>
              <a:schemeClr val="accent1"/>
            </a:solidFill>
            <a:ln w="28575" cap="flat" cmpd="sng" algn="ctr">
              <a:solidFill>
                <a:srgbClr val="4F81BD"/>
              </a:solidFill>
              <a:prstDash val="solid"/>
              <a:round/>
              <a:headEnd type="none" w="med" len="med"/>
              <a:tailEnd type="none" w="med" len="med"/>
            </a:ln>
            <a:effectLst/>
          </p:spPr>
        </p:cxnSp>
        <p:sp>
          <p:nvSpPr>
            <p:cNvPr id="64" name="Rounded Rectangle 63"/>
            <p:cNvSpPr/>
            <p:nvPr/>
          </p:nvSpPr>
          <p:spPr>
            <a:xfrm>
              <a:off x="6658077" y="5901696"/>
              <a:ext cx="1067596" cy="738203"/>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I&amp;T</a:t>
              </a:r>
            </a:p>
            <a:p>
              <a:pPr algn="ctr"/>
              <a:r>
                <a:rPr lang="en-US" sz="1000" dirty="0" smtClean="0">
                  <a:latin typeface="Arial Narrow" pitchFamily="34" charset="0"/>
                  <a:cs typeface="Times New Roman" pitchFamily="18" charset="0"/>
                </a:rPr>
                <a:t>Rick Jones</a:t>
              </a:r>
              <a:endParaRPr lang="en-US" sz="900" dirty="0" smtClean="0">
                <a:latin typeface="Arial Narrow" pitchFamily="34" charset="0"/>
                <a:cs typeface="Times New Roman" pitchFamily="18" charset="0"/>
              </a:endParaRPr>
            </a:p>
          </p:txBody>
        </p:sp>
        <p:cxnSp>
          <p:nvCxnSpPr>
            <p:cNvPr id="65" name="Elbow Connector 64"/>
            <p:cNvCxnSpPr>
              <a:stCxn id="51" idx="0"/>
              <a:endCxn id="39" idx="1"/>
            </p:cNvCxnSpPr>
            <p:nvPr/>
          </p:nvCxnSpPr>
          <p:spPr>
            <a:xfrm rot="5400000" flipH="1" flipV="1">
              <a:off x="2610259" y="566657"/>
              <a:ext cx="169653" cy="1783514"/>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6" name="Rounded Rectangle 65"/>
            <p:cNvSpPr/>
            <p:nvPr/>
          </p:nvSpPr>
          <p:spPr>
            <a:xfrm>
              <a:off x="8081110" y="3780853"/>
              <a:ext cx="858498" cy="332445"/>
            </a:xfrm>
            <a:prstGeom prst="roundRect">
              <a:avLst/>
            </a:prstGeom>
            <a:solidFill>
              <a:srgbClr val="CCFFCC"/>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latin typeface="Arial Narrow" pitchFamily="34" charset="0"/>
                  <a:cs typeface="Times New Roman" pitchFamily="18" charset="0"/>
                </a:rPr>
                <a:t>Instrument Project</a:t>
              </a:r>
            </a:p>
          </p:txBody>
        </p:sp>
        <p:sp>
          <p:nvSpPr>
            <p:cNvPr id="67" name="Rounded Rectangle 66"/>
            <p:cNvSpPr/>
            <p:nvPr/>
          </p:nvSpPr>
          <p:spPr>
            <a:xfrm>
              <a:off x="8081110" y="4210399"/>
              <a:ext cx="858498" cy="332445"/>
            </a:xfrm>
            <a:prstGeom prst="roundRect">
              <a:avLst/>
            </a:prstGeom>
            <a:solidFill>
              <a:schemeClr val="accent5">
                <a:lumMod val="40000"/>
                <a:lumOff val="6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latin typeface="Arial Narrow" pitchFamily="34" charset="0"/>
                  <a:cs typeface="Times New Roman" pitchFamily="18" charset="0"/>
                </a:rPr>
                <a:t>Mission Project</a:t>
              </a:r>
            </a:p>
          </p:txBody>
        </p:sp>
        <p:sp>
          <p:nvSpPr>
            <p:cNvPr id="68" name="TextBox 67"/>
            <p:cNvSpPr txBox="1"/>
            <p:nvPr/>
          </p:nvSpPr>
          <p:spPr>
            <a:xfrm>
              <a:off x="7971223" y="3442031"/>
              <a:ext cx="968384" cy="307777"/>
            </a:xfrm>
            <a:prstGeom prst="rect">
              <a:avLst/>
            </a:prstGeom>
            <a:noFill/>
            <a:effectLst/>
          </p:spPr>
          <p:txBody>
            <a:bodyPr wrap="none" rtlCol="0">
              <a:spAutoFit/>
            </a:bodyPr>
            <a:lstStyle/>
            <a:p>
              <a:r>
                <a:rPr lang="en-US" sz="1400" dirty="0" smtClean="0"/>
                <a:t>Color code</a:t>
              </a:r>
              <a:endParaRPr lang="en-US" sz="1400" dirty="0"/>
            </a:p>
          </p:txBody>
        </p:sp>
        <p:sp>
          <p:nvSpPr>
            <p:cNvPr id="69" name="Rectangle 68"/>
            <p:cNvSpPr/>
            <p:nvPr/>
          </p:nvSpPr>
          <p:spPr>
            <a:xfrm>
              <a:off x="7971223" y="3442031"/>
              <a:ext cx="1111687" cy="1201404"/>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p:cNvCxnSpPr>
            <a:stCxn id="55" idx="3"/>
          </p:cNvCxnSpPr>
          <p:nvPr/>
        </p:nvCxnSpPr>
        <p:spPr bwMode="auto">
          <a:xfrm>
            <a:off x="4518554" y="4359715"/>
            <a:ext cx="186010"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sp>
        <p:nvSpPr>
          <p:cNvPr id="71" name="Rounded Rectangle 70"/>
          <p:cNvSpPr/>
          <p:nvPr/>
        </p:nvSpPr>
        <p:spPr>
          <a:xfrm>
            <a:off x="2119748" y="4682882"/>
            <a:ext cx="2362200" cy="436320"/>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Legal</a:t>
            </a:r>
          </a:p>
          <a:p>
            <a:pPr algn="ctr"/>
            <a:r>
              <a:rPr lang="en-US" sz="1050" dirty="0" smtClean="0">
                <a:latin typeface="Arial Narrow" pitchFamily="34" charset="0"/>
                <a:cs typeface="Times New Roman" pitchFamily="18" charset="0"/>
              </a:rPr>
              <a:t>Eric </a:t>
            </a:r>
            <a:r>
              <a:rPr lang="en-US" sz="1050" dirty="0" err="1" smtClean="0">
                <a:latin typeface="Arial Narrow" pitchFamily="34" charset="0"/>
                <a:cs typeface="Times New Roman" pitchFamily="18" charset="0"/>
              </a:rPr>
              <a:t>Rissling</a:t>
            </a:r>
            <a:endParaRPr lang="en-US" sz="1050" dirty="0" smtClean="0">
              <a:latin typeface="Arial Narrow" pitchFamily="34" charset="0"/>
              <a:cs typeface="Times New Roman" pitchFamily="18" charset="0"/>
            </a:endParaRPr>
          </a:p>
        </p:txBody>
      </p:sp>
      <p:sp>
        <p:nvSpPr>
          <p:cNvPr id="72" name="Rounded Rectangle 71"/>
          <p:cNvSpPr/>
          <p:nvPr/>
        </p:nvSpPr>
        <p:spPr>
          <a:xfrm>
            <a:off x="2137141" y="5206999"/>
            <a:ext cx="2362200" cy="370541"/>
          </a:xfrm>
          <a:prstGeom prst="roundRect">
            <a:avLst/>
          </a:prstGeom>
          <a:solidFill>
            <a:srgbClr val="CCEC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atin typeface="Arial Narrow" pitchFamily="34" charset="0"/>
                <a:cs typeface="Times New Roman" pitchFamily="18" charset="0"/>
              </a:rPr>
              <a:t>Procurement</a:t>
            </a:r>
          </a:p>
          <a:p>
            <a:pPr algn="ctr"/>
            <a:r>
              <a:rPr lang="en-US" sz="1050" dirty="0" smtClean="0">
                <a:latin typeface="Arial Narrow" pitchFamily="34" charset="0"/>
                <a:cs typeface="Times New Roman" pitchFamily="18" charset="0"/>
              </a:rPr>
              <a:t>Cynthia Cowan</a:t>
            </a:r>
          </a:p>
        </p:txBody>
      </p:sp>
      <p:cxnSp>
        <p:nvCxnSpPr>
          <p:cNvPr id="73" name="Straight Connector 72"/>
          <p:cNvCxnSpPr/>
          <p:nvPr/>
        </p:nvCxnSpPr>
        <p:spPr bwMode="auto">
          <a:xfrm>
            <a:off x="4500919" y="4894283"/>
            <a:ext cx="186010"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cxnSp>
        <p:nvCxnSpPr>
          <p:cNvPr id="74" name="Straight Connector 73"/>
          <p:cNvCxnSpPr/>
          <p:nvPr/>
        </p:nvCxnSpPr>
        <p:spPr bwMode="auto">
          <a:xfrm>
            <a:off x="4499341" y="5380032"/>
            <a:ext cx="186010" cy="0"/>
          </a:xfrm>
          <a:prstGeom prst="line">
            <a:avLst/>
          </a:prstGeom>
          <a:solidFill>
            <a:schemeClr val="accent1"/>
          </a:solidFill>
          <a:ln w="28575" cap="flat" cmpd="sng" algn="ctr">
            <a:solidFill>
              <a:srgbClr val="4F81BD"/>
            </a:solidFill>
            <a:prstDash val="solid"/>
            <a:round/>
            <a:headEnd type="none" w="med" len="med"/>
            <a:tailEnd type="none" w="med" len="med"/>
          </a:ln>
          <a:effectLst/>
        </p:spPr>
      </p:cxnSp>
    </p:spTree>
    <p:extLst>
      <p:ext uri="{BB962C8B-B14F-4D97-AF65-F5344CB8AC3E}">
        <p14:creationId xmlns:p14="http://schemas.microsoft.com/office/powerpoint/2010/main" val="2425015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2"/>
          <p:cNvSpPr txBox="1">
            <a:spLocks noChangeArrowheads="1"/>
          </p:cNvSpPr>
          <p:nvPr/>
        </p:nvSpPr>
        <p:spPr bwMode="auto">
          <a:xfrm>
            <a:off x="1981200" y="106356"/>
            <a:ext cx="6278805" cy="800219"/>
          </a:xfrm>
          <a:prstGeom prst="rect">
            <a:avLst/>
          </a:prstGeom>
          <a:noFill/>
          <a:ln w="9525">
            <a:noFill/>
            <a:miter lim="800000"/>
            <a:headEnd/>
            <a:tailEnd/>
          </a:ln>
        </p:spPr>
        <p:txBody>
          <a:bodyPr wrap="square">
            <a:spAutoFit/>
          </a:bodyPr>
          <a:lstStyle/>
          <a:p>
            <a:pPr algn="ctr" eaLnBrk="1" hangingPunct="1">
              <a:defRPr/>
            </a:pPr>
            <a:r>
              <a:rPr lang="en-US" sz="2300" b="0" dirty="0">
                <a:solidFill>
                  <a:schemeClr val="bg1"/>
                </a:solidFill>
                <a:effectLst>
                  <a:outerShdw blurRad="38100" dist="38100" dir="2700000" algn="tl">
                    <a:srgbClr val="000000">
                      <a:alpha val="43137"/>
                    </a:srgbClr>
                  </a:outerShdw>
                </a:effectLst>
                <a:latin typeface="Calibri" pitchFamily="34" charset="0"/>
                <a:ea typeface="ヒラギノ角ゴ Pro W3"/>
                <a:cs typeface="Calibri" pitchFamily="34" charset="0"/>
              </a:rPr>
              <a:t>Commercially Hosted Government Payload Concept </a:t>
            </a:r>
            <a:r>
              <a:rPr lang="en-US" sz="2300" dirty="0">
                <a:solidFill>
                  <a:schemeClr val="bg1"/>
                </a:solidFill>
                <a:effectLst>
                  <a:outerShdw blurRad="38100" dist="38100" dir="2700000" algn="tl">
                    <a:srgbClr val="000000">
                      <a:alpha val="43137"/>
                    </a:srgbClr>
                  </a:outerShdw>
                </a:effectLst>
                <a:latin typeface="Calibri" pitchFamily="34" charset="0"/>
                <a:ea typeface="ヒラギノ角ゴ Pro W3"/>
                <a:cs typeface="Calibri" pitchFamily="34" charset="0"/>
              </a:rPr>
              <a:t>O</a:t>
            </a:r>
            <a:r>
              <a:rPr lang="en-US" sz="2300" b="0" dirty="0" smtClean="0">
                <a:solidFill>
                  <a:schemeClr val="bg1"/>
                </a:solidFill>
                <a:effectLst>
                  <a:outerShdw blurRad="38100" dist="38100" dir="2700000" algn="tl">
                    <a:srgbClr val="000000">
                      <a:alpha val="43137"/>
                    </a:srgbClr>
                  </a:outerShdw>
                </a:effectLst>
                <a:latin typeface="Calibri" pitchFamily="34" charset="0"/>
                <a:ea typeface="ヒラギノ角ゴ Pro W3"/>
                <a:cs typeface="Calibri" pitchFamily="34" charset="0"/>
              </a:rPr>
              <a:t>verview</a:t>
            </a:r>
            <a:endParaRPr lang="en-US" sz="2300" b="0" dirty="0">
              <a:solidFill>
                <a:schemeClr val="bg1"/>
              </a:solidFill>
              <a:effectLst>
                <a:outerShdw blurRad="38100" dist="38100" dir="2700000" algn="tl">
                  <a:srgbClr val="000000">
                    <a:alpha val="43137"/>
                  </a:srgbClr>
                </a:outerShdw>
              </a:effectLst>
              <a:latin typeface="Calibri" pitchFamily="34" charset="0"/>
              <a:ea typeface="ヒラギノ角ゴ Pro W3"/>
              <a:cs typeface="Calibri" pitchFamily="34" charset="0"/>
            </a:endParaRPr>
          </a:p>
        </p:txBody>
      </p:sp>
      <p:grpSp>
        <p:nvGrpSpPr>
          <p:cNvPr id="30724" name="Group 45"/>
          <p:cNvGrpSpPr>
            <a:grpSpLocks/>
          </p:cNvGrpSpPr>
          <p:nvPr/>
        </p:nvGrpSpPr>
        <p:grpSpPr bwMode="auto">
          <a:xfrm>
            <a:off x="228600" y="914400"/>
            <a:ext cx="8978900" cy="5761038"/>
            <a:chOff x="228600" y="914401"/>
            <a:chExt cx="8979534" cy="5761032"/>
          </a:xfrm>
        </p:grpSpPr>
        <p:grpSp>
          <p:nvGrpSpPr>
            <p:cNvPr id="30725" name="Group 43"/>
            <p:cNvGrpSpPr>
              <a:grpSpLocks/>
            </p:cNvGrpSpPr>
            <p:nvPr/>
          </p:nvGrpSpPr>
          <p:grpSpPr bwMode="auto">
            <a:xfrm>
              <a:off x="228600" y="914401"/>
              <a:ext cx="8979534" cy="5761032"/>
              <a:chOff x="228600" y="914401"/>
              <a:chExt cx="8979534" cy="5761032"/>
            </a:xfrm>
          </p:grpSpPr>
          <p:grpSp>
            <p:nvGrpSpPr>
              <p:cNvPr id="30727" name="Group 98"/>
              <p:cNvGrpSpPr>
                <a:grpSpLocks/>
              </p:cNvGrpSpPr>
              <p:nvPr/>
            </p:nvGrpSpPr>
            <p:grpSpPr bwMode="auto">
              <a:xfrm>
                <a:off x="228600" y="914401"/>
                <a:ext cx="8979534" cy="5761032"/>
                <a:chOff x="228600" y="914401"/>
                <a:chExt cx="8979737" cy="5760838"/>
              </a:xfrm>
            </p:grpSpPr>
            <p:grpSp>
              <p:nvGrpSpPr>
                <p:cNvPr id="30730" name="Group 97"/>
                <p:cNvGrpSpPr>
                  <a:grpSpLocks/>
                </p:cNvGrpSpPr>
                <p:nvPr/>
              </p:nvGrpSpPr>
              <p:grpSpPr bwMode="auto">
                <a:xfrm>
                  <a:off x="2728016" y="914401"/>
                  <a:ext cx="3398472" cy="2946299"/>
                  <a:chOff x="2728016" y="914401"/>
                  <a:chExt cx="3398472" cy="2946299"/>
                </a:xfrm>
              </p:grpSpPr>
              <p:pic>
                <p:nvPicPr>
                  <p:cNvPr id="3075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591" y="2971801"/>
                    <a:ext cx="1904784" cy="888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55" name="Group 45"/>
                  <p:cNvGrpSpPr>
                    <a:grpSpLocks/>
                  </p:cNvGrpSpPr>
                  <p:nvPr/>
                </p:nvGrpSpPr>
                <p:grpSpPr bwMode="auto">
                  <a:xfrm>
                    <a:off x="2728016" y="914401"/>
                    <a:ext cx="3398472" cy="2133599"/>
                    <a:chOff x="2570896" y="914401"/>
                    <a:chExt cx="3398472" cy="2133599"/>
                  </a:xfrm>
                </p:grpSpPr>
                <p:pic>
                  <p:nvPicPr>
                    <p:cNvPr id="30756" name="Picture 11" descr="EchoStar">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95601" y="1676400"/>
                      <a:ext cx="2362200" cy="848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7" name="Picture 2" descr="Intelsat Logo 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71800" y="1219200"/>
                      <a:ext cx="236768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8"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24200" y="2514600"/>
                      <a:ext cx="165194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9" name="TextBox 31"/>
                    <p:cNvSpPr txBox="1">
                      <a:spLocks noChangeArrowheads="1"/>
                    </p:cNvSpPr>
                    <p:nvPr/>
                  </p:nvSpPr>
                  <p:spPr bwMode="auto">
                    <a:xfrm>
                      <a:off x="2570896" y="914401"/>
                      <a:ext cx="3398472" cy="369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smtClean="0">
                          <a:solidFill>
                            <a:srgbClr val="202084"/>
                          </a:solidFill>
                          <a:latin typeface="Calibri" panose="020F0502020204030204" pitchFamily="34" charset="0"/>
                          <a:ea typeface="ヒラギノ角ゴ Pro W3"/>
                          <a:cs typeface="ヒラギノ角ゴ Pro W3"/>
                        </a:rPr>
                        <a:t>Commercial </a:t>
                      </a:r>
                      <a:r>
                        <a:rPr lang="en-US" altLang="en-US" sz="1800" dirty="0">
                          <a:solidFill>
                            <a:srgbClr val="202084"/>
                          </a:solidFill>
                          <a:latin typeface="Calibri" panose="020F0502020204030204" pitchFamily="34" charset="0"/>
                          <a:ea typeface="ヒラギノ角ゴ Pro W3"/>
                          <a:cs typeface="ヒラギノ角ゴ Pro W3"/>
                        </a:rPr>
                        <a:t>GEO satellite owners</a:t>
                      </a:r>
                    </a:p>
                  </p:txBody>
                </p:sp>
              </p:grpSp>
            </p:grpSp>
            <p:grpSp>
              <p:nvGrpSpPr>
                <p:cNvPr id="30731" name="Group 96"/>
                <p:cNvGrpSpPr>
                  <a:grpSpLocks/>
                </p:cNvGrpSpPr>
                <p:nvPr/>
              </p:nvGrpSpPr>
              <p:grpSpPr bwMode="auto">
                <a:xfrm>
                  <a:off x="228600" y="1219216"/>
                  <a:ext cx="2895600" cy="3352657"/>
                  <a:chOff x="228600" y="1219216"/>
                  <a:chExt cx="2895600" cy="3352657"/>
                </a:xfrm>
              </p:grpSpPr>
              <p:sp>
                <p:nvSpPr>
                  <p:cNvPr id="30748" name="TextBox 23"/>
                  <p:cNvSpPr txBox="1">
                    <a:spLocks noChangeArrowheads="1"/>
                  </p:cNvSpPr>
                  <p:nvPr/>
                </p:nvSpPr>
                <p:spPr bwMode="auto">
                  <a:xfrm>
                    <a:off x="381000" y="3124200"/>
                    <a:ext cx="2743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0">
                        <a:solidFill>
                          <a:srgbClr val="000000"/>
                        </a:solidFill>
                        <a:latin typeface="Calibri" panose="020F0502020204030204" pitchFamily="34" charset="0"/>
                        <a:ea typeface="ヒラギノ角ゴ Pro W3"/>
                        <a:cs typeface="ヒラギノ角ゴ Pro W3"/>
                      </a:rPr>
                      <a:t>hosted government payload</a:t>
                    </a:r>
                    <a:r>
                      <a:rPr lang="en-US" altLang="en-US" sz="1600" b="0">
                        <a:solidFill>
                          <a:srgbClr val="000000"/>
                        </a:solidFill>
                        <a:latin typeface="Calibri" panose="020F0502020204030204" pitchFamily="34" charset="0"/>
                        <a:ea typeface="ヒラギノ角ゴ Pro W3"/>
                        <a:cs typeface="ヒラギノ角ゴ Pro W3"/>
                      </a:rPr>
                      <a:t/>
                    </a:r>
                    <a:br>
                      <a:rPr lang="en-US" altLang="en-US" sz="1600" b="0">
                        <a:solidFill>
                          <a:srgbClr val="000000"/>
                        </a:solidFill>
                        <a:latin typeface="Calibri" panose="020F0502020204030204" pitchFamily="34" charset="0"/>
                        <a:ea typeface="ヒラギノ角ゴ Pro W3"/>
                        <a:cs typeface="ヒラギノ角ゴ Pro W3"/>
                      </a:rPr>
                    </a:br>
                    <a:r>
                      <a:rPr lang="en-US" altLang="en-US" sz="1200" b="0">
                        <a:solidFill>
                          <a:srgbClr val="000000"/>
                        </a:solidFill>
                        <a:latin typeface="Calibri" panose="020F0502020204030204" pitchFamily="34" charset="0"/>
                        <a:ea typeface="ヒラギノ角ゴ Pro W3"/>
                        <a:cs typeface="ヒラギノ角ゴ Pro W3"/>
                      </a:rPr>
                      <a:t> (Air Force CHIRP shown) </a:t>
                    </a:r>
                  </a:p>
                </p:txBody>
              </p:sp>
              <p:cxnSp>
                <p:nvCxnSpPr>
                  <p:cNvPr id="39" name="Straight Arrow Connector 38"/>
                  <p:cNvCxnSpPr/>
                  <p:nvPr/>
                </p:nvCxnSpPr>
                <p:spPr>
                  <a:xfrm>
                    <a:off x="1981363" y="2627254"/>
                    <a:ext cx="925599"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1105045" y="3847970"/>
                    <a:ext cx="990566" cy="457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pic>
                <p:nvPicPr>
                  <p:cNvPr id="30751" name="Picture 25" descr="chirp.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8600" y="1676400"/>
                    <a:ext cx="1676400" cy="1420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2" name="TextBox 37"/>
                  <p:cNvSpPr txBox="1">
                    <a:spLocks noChangeArrowheads="1"/>
                  </p:cNvSpPr>
                  <p:nvPr/>
                </p:nvSpPr>
                <p:spPr bwMode="auto">
                  <a:xfrm>
                    <a:off x="838200" y="3987225"/>
                    <a:ext cx="1295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i="1">
                        <a:solidFill>
                          <a:srgbClr val="000000"/>
                        </a:solidFill>
                        <a:latin typeface="Calibri" panose="020F0502020204030204" pitchFamily="34" charset="0"/>
                        <a:ea typeface="ヒラギノ角ゴ Pro W3"/>
                        <a:cs typeface="ヒラギノ角ゴ Pro W3"/>
                      </a:rPr>
                      <a:t>Technical </a:t>
                    </a:r>
                    <a:br>
                      <a:rPr lang="en-US" altLang="en-US" sz="1200" b="0" i="1">
                        <a:solidFill>
                          <a:srgbClr val="000000"/>
                        </a:solidFill>
                        <a:latin typeface="Calibri" panose="020F0502020204030204" pitchFamily="34" charset="0"/>
                        <a:ea typeface="ヒラギノ角ゴ Pro W3"/>
                        <a:cs typeface="ヒラギノ角ゴ Pro W3"/>
                      </a:rPr>
                    </a:br>
                    <a:r>
                      <a:rPr lang="en-US" altLang="en-US" sz="1200" b="0" i="1">
                        <a:solidFill>
                          <a:srgbClr val="000000"/>
                        </a:solidFill>
                        <a:latin typeface="Calibri" panose="020F0502020204030204" pitchFamily="34" charset="0"/>
                        <a:ea typeface="ヒラギノ角ゴ Pro W3"/>
                        <a:cs typeface="ヒラギノ角ゴ Pro W3"/>
                      </a:rPr>
                      <a:t>   data flow </a:t>
                    </a:r>
                  </a:p>
                </p:txBody>
              </p:sp>
              <p:sp>
                <p:nvSpPr>
                  <p:cNvPr id="30753" name="TextBox 37"/>
                  <p:cNvSpPr txBox="1">
                    <a:spLocks noChangeArrowheads="1"/>
                  </p:cNvSpPr>
                  <p:nvPr/>
                </p:nvSpPr>
                <p:spPr bwMode="auto">
                  <a:xfrm>
                    <a:off x="1905000" y="1219216"/>
                    <a:ext cx="1143000" cy="1477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rgbClr val="000000"/>
                        </a:solidFill>
                        <a:latin typeface="Calibri" panose="020F0502020204030204" pitchFamily="34" charset="0"/>
                        <a:ea typeface="ヒラギノ角ゴ Pro W3"/>
                        <a:cs typeface="ヒラギノ角ゴ Pro W3"/>
                      </a:rPr>
                      <a:t>NASA buys </a:t>
                    </a:r>
                  </a:p>
                  <a:p>
                    <a:pPr eaLnBrk="1" hangingPunct="1">
                      <a:spcBef>
                        <a:spcPct val="0"/>
                      </a:spcBef>
                      <a:buFontTx/>
                      <a:buNone/>
                    </a:pPr>
                    <a:r>
                      <a:rPr lang="en-US" altLang="en-US" sz="1800" b="0">
                        <a:solidFill>
                          <a:srgbClr val="000000"/>
                        </a:solidFill>
                        <a:latin typeface="Calibri" panose="020F0502020204030204" pitchFamily="34" charset="0"/>
                        <a:ea typeface="ヒラギノ角ゴ Pro W3"/>
                        <a:cs typeface="ヒラギノ角ゴ Pro W3"/>
                      </a:rPr>
                      <a:t>access to space services</a:t>
                    </a:r>
                  </a:p>
                </p:txBody>
              </p:sp>
            </p:grpSp>
            <p:grpSp>
              <p:nvGrpSpPr>
                <p:cNvPr id="30732" name="Group 94"/>
                <p:cNvGrpSpPr>
                  <a:grpSpLocks/>
                </p:cNvGrpSpPr>
                <p:nvPr/>
              </p:nvGrpSpPr>
              <p:grpSpPr bwMode="auto">
                <a:xfrm>
                  <a:off x="4297689" y="3505200"/>
                  <a:ext cx="2103111" cy="3170039"/>
                  <a:chOff x="4297689" y="3505200"/>
                  <a:chExt cx="2103111" cy="3170039"/>
                </a:xfrm>
              </p:grpSpPr>
              <p:grpSp>
                <p:nvGrpSpPr>
                  <p:cNvPr id="30743" name="Group 93"/>
                  <p:cNvGrpSpPr>
                    <a:grpSpLocks/>
                  </p:cNvGrpSpPr>
                  <p:nvPr/>
                </p:nvGrpSpPr>
                <p:grpSpPr bwMode="auto">
                  <a:xfrm>
                    <a:off x="4297689" y="3733703"/>
                    <a:ext cx="1981200" cy="2941536"/>
                    <a:chOff x="4297689" y="3733703"/>
                    <a:chExt cx="1981200" cy="2941536"/>
                  </a:xfrm>
                </p:grpSpPr>
                <p:sp>
                  <p:nvSpPr>
                    <p:cNvPr id="30745" name="TextBox 33"/>
                    <p:cNvSpPr txBox="1">
                      <a:spLocks noChangeArrowheads="1"/>
                    </p:cNvSpPr>
                    <p:nvPr/>
                  </p:nvSpPr>
                  <p:spPr bwMode="auto">
                    <a:xfrm>
                      <a:off x="4297689" y="4142601"/>
                      <a:ext cx="1981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rgbClr val="0C0C32"/>
                          </a:solidFill>
                          <a:latin typeface="Calibri" panose="020F0502020204030204" pitchFamily="34" charset="0"/>
                          <a:ea typeface="ヒラギノ角ゴ Pro W3"/>
                          <a:cs typeface="ヒラギノ角ゴ Pro W3"/>
                        </a:rPr>
                        <a:t>commercial  launch vehicle</a:t>
                      </a:r>
                    </a:p>
                  </p:txBody>
                </p:sp>
                <p:cxnSp>
                  <p:nvCxnSpPr>
                    <p:cNvPr id="37" name="Straight Arrow Connector 36"/>
                    <p:cNvCxnSpPr/>
                    <p:nvPr/>
                  </p:nvCxnSpPr>
                  <p:spPr>
                    <a:xfrm rot="16200000" flipH="1">
                      <a:off x="5143987" y="3847984"/>
                      <a:ext cx="457184" cy="2286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7"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14390" y="4419600"/>
                      <a:ext cx="1543967" cy="2255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648" name="TextBox 37"/>
                  <p:cNvSpPr txBox="1">
                    <a:spLocks noChangeArrowheads="1"/>
                  </p:cNvSpPr>
                  <p:nvPr/>
                </p:nvSpPr>
                <p:spPr bwMode="auto">
                  <a:xfrm>
                    <a:off x="5258269" y="3505111"/>
                    <a:ext cx="1143107" cy="923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0" dirty="0" smtClean="0">
                        <a:solidFill>
                          <a:schemeClr val="accent6">
                            <a:lumMod val="50000"/>
                          </a:schemeClr>
                        </a:solidFill>
                        <a:latin typeface="Calibri" panose="020F0502020204030204" pitchFamily="34" charset="0"/>
                        <a:ea typeface="ヒラギノ角ゴ Pro W3"/>
                        <a:cs typeface="ヒラギノ角ゴ Pro W3"/>
                      </a:rPr>
                      <a:t>Owner</a:t>
                    </a:r>
                  </a:p>
                  <a:p>
                    <a:pPr eaLnBrk="1" hangingPunct="1">
                      <a:spcBef>
                        <a:spcPct val="0"/>
                      </a:spcBef>
                      <a:buFontTx/>
                      <a:buNone/>
                      <a:defRPr/>
                    </a:pPr>
                    <a:r>
                      <a:rPr lang="en-US" altLang="en-US" sz="1800" b="0" dirty="0" smtClean="0">
                        <a:solidFill>
                          <a:schemeClr val="accent6">
                            <a:lumMod val="50000"/>
                          </a:schemeClr>
                        </a:solidFill>
                        <a:latin typeface="Calibri" panose="020F0502020204030204" pitchFamily="34" charset="0"/>
                        <a:ea typeface="ヒラギノ角ゴ Pro W3"/>
                        <a:cs typeface="ヒラギノ角ゴ Pro W3"/>
                      </a:rPr>
                      <a:t>    buys</a:t>
                    </a:r>
                  </a:p>
                  <a:p>
                    <a:pPr eaLnBrk="1" hangingPunct="1">
                      <a:spcBef>
                        <a:spcPct val="0"/>
                      </a:spcBef>
                      <a:buFontTx/>
                      <a:buNone/>
                      <a:defRPr/>
                    </a:pPr>
                    <a:endParaRPr lang="en-US" altLang="en-US" sz="1800" b="0" dirty="0" smtClean="0">
                      <a:solidFill>
                        <a:schemeClr val="accent6">
                          <a:lumMod val="50000"/>
                        </a:schemeClr>
                      </a:solidFill>
                      <a:latin typeface="Calibri" panose="020F0502020204030204" pitchFamily="34" charset="0"/>
                      <a:ea typeface="ヒラギノ角ゴ Pro W3"/>
                      <a:cs typeface="ヒラギノ角ゴ Pro W3"/>
                    </a:endParaRPr>
                  </a:p>
                </p:txBody>
              </p:sp>
            </p:grpSp>
            <p:grpSp>
              <p:nvGrpSpPr>
                <p:cNvPr id="30733" name="Group 95"/>
                <p:cNvGrpSpPr>
                  <a:grpSpLocks/>
                </p:cNvGrpSpPr>
                <p:nvPr/>
              </p:nvGrpSpPr>
              <p:grpSpPr bwMode="auto">
                <a:xfrm>
                  <a:off x="5562719" y="1143000"/>
                  <a:ext cx="3645618" cy="2199620"/>
                  <a:chOff x="5562719" y="1143000"/>
                  <a:chExt cx="3645618" cy="2199620"/>
                </a:xfrm>
              </p:grpSpPr>
              <p:sp>
                <p:nvSpPr>
                  <p:cNvPr id="30740" name="TextBox 39"/>
                  <p:cNvSpPr txBox="1">
                    <a:spLocks noChangeArrowheads="1"/>
                  </p:cNvSpPr>
                  <p:nvPr/>
                </p:nvSpPr>
                <p:spPr bwMode="auto">
                  <a:xfrm>
                    <a:off x="6537964" y="2819400"/>
                    <a:ext cx="26703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0">
                        <a:solidFill>
                          <a:srgbClr val="000000"/>
                        </a:solidFill>
                        <a:latin typeface="Calibri" panose="020F0502020204030204" pitchFamily="34" charset="0"/>
                        <a:ea typeface="ヒラギノ角ゴ Pro W3"/>
                        <a:cs typeface="ヒラギノ角ゴ Pro W3"/>
                      </a:rPr>
                      <a:t>Commercial space operations</a:t>
                    </a:r>
                  </a:p>
                  <a:p>
                    <a:pPr eaLnBrk="1" hangingPunct="1">
                      <a:spcBef>
                        <a:spcPct val="0"/>
                      </a:spcBef>
                      <a:buFontTx/>
                      <a:buNone/>
                    </a:pPr>
                    <a:r>
                      <a:rPr lang="en-US" altLang="en-US" sz="1400" b="0">
                        <a:solidFill>
                          <a:srgbClr val="000000"/>
                        </a:solidFill>
                        <a:latin typeface="Calibri" panose="020F0502020204030204" pitchFamily="34" charset="0"/>
                        <a:ea typeface="ヒラギノ角ゴ Pro W3"/>
                        <a:cs typeface="ヒラギノ角ゴ Pro W3"/>
                      </a:rPr>
                      <a:t>and ground data services</a:t>
                    </a:r>
                  </a:p>
                </p:txBody>
              </p:sp>
              <p:cxnSp>
                <p:nvCxnSpPr>
                  <p:cNvPr id="30" name="Straight Arrow Connector 29"/>
                  <p:cNvCxnSpPr/>
                  <p:nvPr/>
                </p:nvCxnSpPr>
                <p:spPr>
                  <a:xfrm>
                    <a:off x="5563097" y="2628842"/>
                    <a:ext cx="82557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2" name="Picture 1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37024" y="1143000"/>
                    <a:ext cx="2318806" cy="175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34" name="Group 92"/>
                <p:cNvGrpSpPr>
                  <a:grpSpLocks/>
                </p:cNvGrpSpPr>
                <p:nvPr/>
              </p:nvGrpSpPr>
              <p:grpSpPr bwMode="auto">
                <a:xfrm>
                  <a:off x="1295400" y="3849469"/>
                  <a:ext cx="2362200" cy="2779931"/>
                  <a:chOff x="1295400" y="3849469"/>
                  <a:chExt cx="2362200" cy="2779931"/>
                </a:xfrm>
              </p:grpSpPr>
              <p:sp>
                <p:nvSpPr>
                  <p:cNvPr id="26639" name="TextBox 37"/>
                  <p:cNvSpPr txBox="1">
                    <a:spLocks noChangeArrowheads="1"/>
                  </p:cNvSpPr>
                  <p:nvPr/>
                </p:nvSpPr>
                <p:spPr bwMode="auto">
                  <a:xfrm>
                    <a:off x="2362398" y="3849587"/>
                    <a:ext cx="1143106" cy="646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0" dirty="0" smtClean="0">
                        <a:solidFill>
                          <a:srgbClr val="000000"/>
                        </a:solidFill>
                        <a:latin typeface="Calibri" panose="020F0502020204030204" pitchFamily="34" charset="0"/>
                        <a:ea typeface="ヒラギノ角ゴ Pro W3"/>
                        <a:cs typeface="ヒラギノ角ゴ Pro W3"/>
                      </a:rPr>
                      <a:t> </a:t>
                    </a:r>
                    <a:r>
                      <a:rPr lang="en-US" altLang="en-US" sz="1800" b="0" dirty="0" smtClean="0">
                        <a:solidFill>
                          <a:schemeClr val="accent6">
                            <a:lumMod val="50000"/>
                          </a:schemeClr>
                        </a:solidFill>
                        <a:latin typeface="Calibri" panose="020F0502020204030204" pitchFamily="34" charset="0"/>
                        <a:ea typeface="ヒラギノ角ゴ Pro W3"/>
                        <a:cs typeface="ヒラギノ角ゴ Pro W3"/>
                      </a:rPr>
                      <a:t>Owner buys</a:t>
                    </a:r>
                  </a:p>
                </p:txBody>
              </p:sp>
              <p:grpSp>
                <p:nvGrpSpPr>
                  <p:cNvPr id="30736" name="Group 91"/>
                  <p:cNvGrpSpPr>
                    <a:grpSpLocks/>
                  </p:cNvGrpSpPr>
                  <p:nvPr/>
                </p:nvGrpSpPr>
                <p:grpSpPr bwMode="auto">
                  <a:xfrm>
                    <a:off x="1295400" y="3860699"/>
                    <a:ext cx="2362200" cy="2768701"/>
                    <a:chOff x="1295400" y="3860699"/>
                    <a:chExt cx="2362200" cy="2768701"/>
                  </a:xfrm>
                </p:grpSpPr>
                <p:cxnSp>
                  <p:nvCxnSpPr>
                    <p:cNvPr id="36" name="Straight Arrow Connector 35"/>
                    <p:cNvCxnSpPr/>
                    <p:nvPr/>
                  </p:nvCxnSpPr>
                  <p:spPr>
                    <a:xfrm rot="5400000">
                      <a:off x="2743479" y="3936861"/>
                      <a:ext cx="711175" cy="558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38" name="Picture 1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371600" y="4880858"/>
                      <a:ext cx="2162175" cy="174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9" name="TextBox 33"/>
                    <p:cNvSpPr txBox="1">
                      <a:spLocks noChangeArrowheads="1"/>
                    </p:cNvSpPr>
                    <p:nvPr/>
                  </p:nvSpPr>
                  <p:spPr bwMode="auto">
                    <a:xfrm>
                      <a:off x="1295400" y="4599801"/>
                      <a:ext cx="2362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rgbClr val="111147"/>
                          </a:solidFill>
                          <a:latin typeface="Arial Narrow" panose="020B0606020202030204" pitchFamily="34" charset="0"/>
                          <a:ea typeface="ヒラギノ角ゴ Pro W3"/>
                          <a:cs typeface="ヒラギノ角ゴ Pro W3"/>
                        </a:rPr>
                        <a:t>customized commercial spacecraft</a:t>
                      </a:r>
                    </a:p>
                  </p:txBody>
                </p:sp>
              </p:grpSp>
            </p:grpSp>
          </p:grpSp>
          <p:cxnSp>
            <p:nvCxnSpPr>
              <p:cNvPr id="35" name="Straight Arrow Connector 34"/>
              <p:cNvCxnSpPr/>
              <p:nvPr/>
            </p:nvCxnSpPr>
            <p:spPr bwMode="auto">
              <a:xfrm flipV="1">
                <a:off x="3597513" y="5684834"/>
                <a:ext cx="898588" cy="1428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30729" name="TextBox 37"/>
              <p:cNvSpPr txBox="1">
                <a:spLocks noChangeArrowheads="1"/>
              </p:cNvSpPr>
              <p:nvPr/>
            </p:nvSpPr>
            <p:spPr bwMode="auto">
              <a:xfrm>
                <a:off x="3596626" y="5221773"/>
                <a:ext cx="1295371" cy="461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i="1">
                    <a:solidFill>
                      <a:srgbClr val="000000"/>
                    </a:solidFill>
                    <a:latin typeface="Calibri" panose="020F0502020204030204" pitchFamily="34" charset="0"/>
                    <a:ea typeface="ヒラギノ角ゴ Pro W3"/>
                    <a:cs typeface="ヒラギノ角ゴ Pro W3"/>
                  </a:rPr>
                  <a:t>Technical </a:t>
                </a:r>
                <a:br>
                  <a:rPr lang="en-US" altLang="en-US" sz="1200" b="0" i="1">
                    <a:solidFill>
                      <a:srgbClr val="000000"/>
                    </a:solidFill>
                    <a:latin typeface="Calibri" panose="020F0502020204030204" pitchFamily="34" charset="0"/>
                    <a:ea typeface="ヒラギノ角ゴ Pro W3"/>
                    <a:cs typeface="ヒラギノ角ゴ Pro W3"/>
                  </a:rPr>
                </a:br>
                <a:r>
                  <a:rPr lang="en-US" altLang="en-US" sz="1200" b="0" i="1">
                    <a:solidFill>
                      <a:srgbClr val="000000"/>
                    </a:solidFill>
                    <a:latin typeface="Calibri" panose="020F0502020204030204" pitchFamily="34" charset="0"/>
                    <a:ea typeface="ヒラギノ角ゴ Pro W3"/>
                    <a:cs typeface="ヒラギノ角ゴ Pro W3"/>
                  </a:rPr>
                  <a:t>   data flow </a:t>
                </a:r>
              </a:p>
            </p:txBody>
          </p:sp>
        </p:grpSp>
        <p:sp>
          <p:nvSpPr>
            <p:cNvPr id="30726" name="TextBox 37"/>
            <p:cNvSpPr txBox="1">
              <a:spLocks noChangeArrowheads="1"/>
            </p:cNvSpPr>
            <p:nvPr/>
          </p:nvSpPr>
          <p:spPr bwMode="auto">
            <a:xfrm>
              <a:off x="5471122" y="1493549"/>
              <a:ext cx="1272578"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rgbClr val="000000"/>
                  </a:solidFill>
                  <a:latin typeface="Calibri" panose="020F0502020204030204" pitchFamily="34" charset="0"/>
                  <a:ea typeface="ヒラギノ角ゴ Pro W3"/>
                  <a:cs typeface="ヒラギノ角ゴ Pro W3"/>
                </a:rPr>
                <a:t>NASA buys  operations and data services</a:t>
              </a:r>
            </a:p>
          </p:txBody>
        </p:sp>
      </p:grpSp>
    </p:spTree>
    <p:extLst>
      <p:ext uri="{BB962C8B-B14F-4D97-AF65-F5344CB8AC3E}">
        <p14:creationId xmlns:p14="http://schemas.microsoft.com/office/powerpoint/2010/main" val="35377432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 from Satellite 2016</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14</a:t>
            </a:fld>
            <a:endParaRPr lang="en-US" dirty="0"/>
          </a:p>
        </p:txBody>
      </p:sp>
      <p:sp>
        <p:nvSpPr>
          <p:cNvPr id="6" name="Content Placeholder 5"/>
          <p:cNvSpPr>
            <a:spLocks noGrp="1"/>
          </p:cNvSpPr>
          <p:nvPr>
            <p:ph sz="quarter" idx="13"/>
          </p:nvPr>
        </p:nvSpPr>
        <p:spPr>
          <a:xfrm>
            <a:off x="200025" y="1050795"/>
            <a:ext cx="8704263" cy="5241925"/>
          </a:xfrm>
        </p:spPr>
        <p:txBody>
          <a:bodyPr/>
          <a:lstStyle/>
          <a:p>
            <a:r>
              <a:rPr lang="en-US" dirty="0" smtClean="0"/>
              <a:t>Industry is captive and ready as NASA is committed to the Hosted Payload concept and that there is the potential for future business. </a:t>
            </a:r>
            <a:r>
              <a:rPr lang="en-US" sz="2000" dirty="0" smtClean="0"/>
              <a:t>NASA wants to take advantage of commercial capabilities</a:t>
            </a:r>
          </a:p>
          <a:p>
            <a:pPr lvl="1"/>
            <a:r>
              <a:rPr lang="en-US" dirty="0" smtClean="0"/>
              <a:t>NASA is willing to be flexible and work with industry to make Hosted Payloads a good </a:t>
            </a:r>
            <a:r>
              <a:rPr lang="en-US" dirty="0" smtClean="0"/>
              <a:t>business </a:t>
            </a:r>
            <a:r>
              <a:rPr lang="en-US" dirty="0" smtClean="0"/>
              <a:t>deal for both industry and NASA</a:t>
            </a:r>
          </a:p>
          <a:p>
            <a:pPr lvl="1"/>
            <a:r>
              <a:rPr lang="en-US" dirty="0" smtClean="0"/>
              <a:t>The </a:t>
            </a:r>
            <a:r>
              <a:rPr lang="en-US" dirty="0"/>
              <a:t>future </a:t>
            </a:r>
            <a:r>
              <a:rPr lang="en-US" dirty="0" smtClean="0"/>
              <a:t>NASA </a:t>
            </a:r>
            <a:r>
              <a:rPr lang="en-US" dirty="0"/>
              <a:t>goal </a:t>
            </a:r>
            <a:r>
              <a:rPr lang="en-US" dirty="0" smtClean="0"/>
              <a:t>is to </a:t>
            </a:r>
            <a:r>
              <a:rPr lang="en-US" dirty="0"/>
              <a:t>seek ways to move Hosted Payloads from a novelty to a routine business practice.</a:t>
            </a:r>
          </a:p>
          <a:p>
            <a:r>
              <a:rPr lang="en-US" dirty="0"/>
              <a:t>NASA desires a robust, competitive hosted payload market.  Competition is key to NASA obtaining best price and best service.   </a:t>
            </a:r>
          </a:p>
          <a:p>
            <a:r>
              <a:rPr lang="en-US" dirty="0"/>
              <a:t>The TEMPO project teams have had excellent interactions with the </a:t>
            </a:r>
            <a:r>
              <a:rPr lang="en-US" dirty="0" err="1"/>
              <a:t>HoPs</a:t>
            </a:r>
            <a:r>
              <a:rPr lang="en-US" dirty="0"/>
              <a:t> contract industry partners. </a:t>
            </a:r>
            <a:endParaRPr lang="en-US" dirty="0" smtClean="0"/>
          </a:p>
          <a:p>
            <a:pPr lvl="1"/>
            <a:r>
              <a:rPr lang="en-US" sz="1800" dirty="0" smtClean="0"/>
              <a:t>Discussions </a:t>
            </a:r>
            <a:r>
              <a:rPr lang="en-US" sz="1800" dirty="0"/>
              <a:t>have resolved technical issues – outstanding interactions and support from industry have resulted in in win/win design solutions for NASA and the vendors. Ongoing discussions and contracted accommodation studies help </a:t>
            </a:r>
            <a:r>
              <a:rPr lang="en-US" sz="1800" dirty="0" smtClean="0"/>
              <a:t>NASA and TEMPO </a:t>
            </a:r>
            <a:r>
              <a:rPr lang="en-US" sz="1800" dirty="0"/>
              <a:t>achieve our </a:t>
            </a:r>
            <a:r>
              <a:rPr lang="en-US" sz="1800" dirty="0" smtClean="0"/>
              <a:t>requirements</a:t>
            </a:r>
            <a:endParaRPr lang="en-US" sz="1800" dirty="0"/>
          </a:p>
        </p:txBody>
      </p:sp>
    </p:spTree>
    <p:extLst>
      <p:ext uri="{BB962C8B-B14F-4D97-AF65-F5344CB8AC3E}">
        <p14:creationId xmlns:p14="http://schemas.microsoft.com/office/powerpoint/2010/main" val="1829354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0154" y="127275"/>
            <a:ext cx="6334428" cy="730250"/>
          </a:xfrm>
        </p:spPr>
        <p:txBody>
          <a:bodyPr lIns="0" tIns="0" rIns="0" bIns="0"/>
          <a:lstStyle/>
          <a:p>
            <a:pPr eaLnBrk="1" hangingPunct="1">
              <a:lnSpc>
                <a:spcPct val="90000"/>
              </a:lnSpc>
              <a:defRPr/>
            </a:pPr>
            <a:r>
              <a:rPr lang="en-US" sz="2400" dirty="0" smtClean="0">
                <a:solidFill>
                  <a:srgbClr val="FFFFFF"/>
                </a:solidFill>
                <a:latin typeface="+mn-lt"/>
              </a:rPr>
              <a:t>Geostationary Orbit Opportunities of Interest to NASA</a:t>
            </a:r>
          </a:p>
        </p:txBody>
      </p:sp>
      <p:sp>
        <p:nvSpPr>
          <p:cNvPr id="32771" name="Rectangle 3"/>
          <p:cNvSpPr>
            <a:spLocks noChangeArrowheads="1"/>
          </p:cNvSpPr>
          <p:nvPr/>
        </p:nvSpPr>
        <p:spPr bwMode="auto">
          <a:xfrm>
            <a:off x="182563" y="6170613"/>
            <a:ext cx="8824912" cy="374411"/>
          </a:xfrm>
          <a:prstGeom prst="rect">
            <a:avLst/>
          </a:prstGeom>
          <a:solidFill>
            <a:srgbClr val="EAEAEA"/>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43235" tIns="45695" rIns="43235" bIns="45695">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n-US" altLang="en-US" sz="2000" dirty="0" smtClean="0">
                <a:solidFill>
                  <a:srgbClr val="333399"/>
                </a:solidFill>
                <a:latin typeface="Calibri" panose="020F0502020204030204" pitchFamily="34" charset="0"/>
              </a:rPr>
              <a:t>TEMPO can be located between 80 – 120 West</a:t>
            </a:r>
            <a:endParaRPr lang="en-US" altLang="en-US" sz="2000" dirty="0">
              <a:solidFill>
                <a:srgbClr val="333399"/>
              </a:solidFill>
              <a:latin typeface="Calibri" panose="020F0502020204030204" pitchFamily="34" charset="0"/>
            </a:endParaRPr>
          </a:p>
        </p:txBody>
      </p:sp>
      <p:grpSp>
        <p:nvGrpSpPr>
          <p:cNvPr id="32772" name="Group 18"/>
          <p:cNvGrpSpPr>
            <a:grpSpLocks/>
          </p:cNvGrpSpPr>
          <p:nvPr/>
        </p:nvGrpSpPr>
        <p:grpSpPr bwMode="auto">
          <a:xfrm>
            <a:off x="1339850" y="958850"/>
            <a:ext cx="7740650" cy="5084763"/>
            <a:chOff x="844" y="604"/>
            <a:chExt cx="4876" cy="3203"/>
          </a:xfrm>
        </p:grpSpPr>
        <p:grpSp>
          <p:nvGrpSpPr>
            <p:cNvPr id="32775" name="Group 13"/>
            <p:cNvGrpSpPr>
              <a:grpSpLocks/>
            </p:cNvGrpSpPr>
            <p:nvPr/>
          </p:nvGrpSpPr>
          <p:grpSpPr bwMode="auto">
            <a:xfrm>
              <a:off x="844" y="604"/>
              <a:ext cx="4876" cy="3203"/>
              <a:chOff x="580" y="604"/>
              <a:chExt cx="4876" cy="3203"/>
            </a:xfrm>
          </p:grpSpPr>
          <p:pic>
            <p:nvPicPr>
              <p:cNvPr id="32778" name="Picture 8" descr="Boeing Commerical GEOs"/>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0" y="604"/>
                <a:ext cx="4876" cy="3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9" name="Rectangle 9"/>
              <p:cNvSpPr>
                <a:spLocks noChangeArrowheads="1"/>
              </p:cNvSpPr>
              <p:nvPr/>
            </p:nvSpPr>
            <p:spPr bwMode="auto">
              <a:xfrm>
                <a:off x="4581" y="758"/>
                <a:ext cx="754" cy="40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32780" name="Rectangle 10"/>
              <p:cNvSpPr>
                <a:spLocks noChangeArrowheads="1"/>
              </p:cNvSpPr>
              <p:nvPr/>
            </p:nvSpPr>
            <p:spPr bwMode="auto">
              <a:xfrm>
                <a:off x="4763" y="3322"/>
                <a:ext cx="630" cy="28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32781" name="AutoShape 11"/>
              <p:cNvSpPr>
                <a:spLocks noChangeArrowheads="1"/>
              </p:cNvSpPr>
              <p:nvPr/>
            </p:nvSpPr>
            <p:spPr bwMode="auto">
              <a:xfrm>
                <a:off x="687" y="2874"/>
                <a:ext cx="1368" cy="914"/>
              </a:xfrm>
              <a:prstGeom prst="rtTriangle">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sp>
          <p:nvSpPr>
            <p:cNvPr id="32776" name="Text Box 5"/>
            <p:cNvSpPr txBox="1">
              <a:spLocks noChangeArrowheads="1"/>
            </p:cNvSpPr>
            <p:nvPr/>
          </p:nvSpPr>
          <p:spPr bwMode="auto">
            <a:xfrm rot="424795">
              <a:off x="2696" y="3250"/>
              <a:ext cx="633" cy="233"/>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smtClean="0">
                  <a:solidFill>
                    <a:srgbClr val="000000"/>
                  </a:solidFill>
                </a:rPr>
                <a:t>TEMPO</a:t>
              </a:r>
              <a:endParaRPr lang="en-US" altLang="en-US" sz="1800" dirty="0">
                <a:solidFill>
                  <a:srgbClr val="000000"/>
                </a:solidFill>
              </a:endParaRPr>
            </a:p>
          </p:txBody>
        </p:sp>
        <p:sp>
          <p:nvSpPr>
            <p:cNvPr id="13320" name="Freeform 7"/>
            <p:cNvSpPr>
              <a:spLocks/>
            </p:cNvSpPr>
            <p:nvPr/>
          </p:nvSpPr>
          <p:spPr bwMode="auto">
            <a:xfrm>
              <a:off x="2761" y="3177"/>
              <a:ext cx="664" cy="72"/>
            </a:xfrm>
            <a:custGeom>
              <a:avLst/>
              <a:gdLst>
                <a:gd name="T0" fmla="*/ 0 w 570"/>
                <a:gd name="T1" fmla="*/ 0 h 72"/>
                <a:gd name="T2" fmla="*/ 264 w 570"/>
                <a:gd name="T3" fmla="*/ 51 h 72"/>
                <a:gd name="T4" fmla="*/ 570 w 570"/>
                <a:gd name="T5" fmla="*/ 72 h 72"/>
                <a:gd name="T6" fmla="*/ 0 60000 65536"/>
                <a:gd name="T7" fmla="*/ 0 60000 65536"/>
                <a:gd name="T8" fmla="*/ 0 60000 65536"/>
                <a:gd name="T9" fmla="*/ 0 w 570"/>
                <a:gd name="T10" fmla="*/ 0 h 72"/>
                <a:gd name="T11" fmla="*/ 570 w 570"/>
                <a:gd name="T12" fmla="*/ 72 h 72"/>
              </a:gdLst>
              <a:ahLst/>
              <a:cxnLst>
                <a:cxn ang="T6">
                  <a:pos x="T0" y="T1"/>
                </a:cxn>
                <a:cxn ang="T7">
                  <a:pos x="T2" y="T3"/>
                </a:cxn>
                <a:cxn ang="T8">
                  <a:pos x="T4" y="T5"/>
                </a:cxn>
              </a:cxnLst>
              <a:rect l="T9" t="T10" r="T11" b="T12"/>
              <a:pathLst>
                <a:path w="570" h="72">
                  <a:moveTo>
                    <a:pt x="0" y="0"/>
                  </a:moveTo>
                  <a:cubicBezTo>
                    <a:pt x="44" y="8"/>
                    <a:pt x="169" y="39"/>
                    <a:pt x="264" y="51"/>
                  </a:cubicBezTo>
                  <a:cubicBezTo>
                    <a:pt x="359" y="63"/>
                    <a:pt x="506" y="68"/>
                    <a:pt x="570" y="72"/>
                  </a:cubicBezTo>
                </a:path>
              </a:pathLst>
            </a:custGeom>
            <a:noFill/>
            <a:ln w="38100">
              <a:solidFill>
                <a:srgbClr val="FF0000"/>
              </a:solidFill>
              <a:round/>
              <a:headEnd type="triangle" w="med" len="med"/>
              <a:tailEnd type="triangle" w="med" len="med"/>
            </a:ln>
          </p:spPr>
          <p:txBody>
            <a:bodyPr/>
            <a:lstStyle/>
            <a:p>
              <a:pPr eaLnBrk="1" hangingPunct="1">
                <a:defRPr/>
              </a:pPr>
              <a:endParaRPr lang="en-US" b="0">
                <a:solidFill>
                  <a:srgbClr val="000000"/>
                </a:solidFill>
              </a:endParaRPr>
            </a:p>
          </p:txBody>
        </p:sp>
      </p:grpSp>
      <p:sp>
        <p:nvSpPr>
          <p:cNvPr id="32773" name="Rectangle 17"/>
          <p:cNvSpPr>
            <a:spLocks noChangeArrowheads="1"/>
          </p:cNvSpPr>
          <p:nvPr/>
        </p:nvSpPr>
        <p:spPr bwMode="auto">
          <a:xfrm>
            <a:off x="144463" y="4144963"/>
            <a:ext cx="3009900" cy="175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68275" indent="-168275">
              <a:spcBef>
                <a:spcPct val="20000"/>
              </a:spcBef>
              <a:buChar char="•"/>
              <a:defRPr sz="3200">
                <a:solidFill>
                  <a:schemeClr val="tx1"/>
                </a:solidFill>
                <a:latin typeface="Arial" panose="020B0604020202020204" pitchFamily="34" charset="0"/>
                <a:cs typeface="Arial" panose="020B0604020202020204" pitchFamily="34" charset="0"/>
              </a:defRPr>
            </a:lvl1pPr>
            <a:lvl2pPr marL="401638" indent="-1127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15000"/>
              </a:spcBef>
              <a:buClr>
                <a:srgbClr val="990033"/>
              </a:buClr>
              <a:buSzPct val="75000"/>
              <a:buFontTx/>
              <a:buNone/>
            </a:pPr>
            <a:r>
              <a:rPr lang="en-US" altLang="en-US" sz="1200" b="0">
                <a:solidFill>
                  <a:srgbClr val="333399"/>
                </a:solidFill>
              </a:rPr>
              <a:t>Between 90 W and 110 W, there are nine owner operators of 30 satellites including older models still used in this location:</a:t>
            </a:r>
          </a:p>
          <a:p>
            <a:pPr lvl="1" eaLnBrk="1" hangingPunct="1">
              <a:lnSpc>
                <a:spcPct val="80000"/>
              </a:lnSpc>
              <a:spcBef>
                <a:spcPct val="15000"/>
              </a:spcBef>
              <a:buClr>
                <a:srgbClr val="990033"/>
              </a:buClr>
              <a:buSzPct val="75000"/>
              <a:buFontTx/>
              <a:buNone/>
            </a:pPr>
            <a:r>
              <a:rPr lang="en-US" altLang="en-US" sz="1000" b="0" i="1">
                <a:solidFill>
                  <a:srgbClr val="333399"/>
                </a:solidFill>
              </a:rPr>
              <a:t>Direct TV Group (7)</a:t>
            </a:r>
          </a:p>
          <a:p>
            <a:pPr lvl="1" eaLnBrk="1" hangingPunct="1">
              <a:lnSpc>
                <a:spcPct val="80000"/>
              </a:lnSpc>
              <a:spcBef>
                <a:spcPct val="15000"/>
              </a:spcBef>
              <a:buClr>
                <a:srgbClr val="990033"/>
              </a:buClr>
              <a:buSzPct val="75000"/>
              <a:buFontTx/>
              <a:buNone/>
            </a:pPr>
            <a:r>
              <a:rPr lang="en-US" altLang="en-US" sz="1000" b="0" i="1">
                <a:solidFill>
                  <a:srgbClr val="333399"/>
                </a:solidFill>
              </a:rPr>
              <a:t>AGS (5)</a:t>
            </a:r>
          </a:p>
          <a:p>
            <a:pPr lvl="1" eaLnBrk="1" hangingPunct="1">
              <a:lnSpc>
                <a:spcPct val="80000"/>
              </a:lnSpc>
              <a:spcBef>
                <a:spcPct val="15000"/>
              </a:spcBef>
              <a:buClr>
                <a:srgbClr val="990033"/>
              </a:buClr>
              <a:buSzPct val="75000"/>
              <a:buFontTx/>
              <a:buNone/>
            </a:pPr>
            <a:r>
              <a:rPr lang="en-US" altLang="en-US" sz="1000" b="0" i="1">
                <a:solidFill>
                  <a:srgbClr val="333399"/>
                </a:solidFill>
              </a:rPr>
              <a:t>Intelsat (5)</a:t>
            </a:r>
          </a:p>
          <a:p>
            <a:pPr lvl="1" eaLnBrk="1" hangingPunct="1">
              <a:lnSpc>
                <a:spcPct val="80000"/>
              </a:lnSpc>
              <a:spcBef>
                <a:spcPct val="15000"/>
              </a:spcBef>
              <a:buClr>
                <a:srgbClr val="990033"/>
              </a:buClr>
              <a:buSzPct val="75000"/>
              <a:buFontTx/>
              <a:buNone/>
            </a:pPr>
            <a:r>
              <a:rPr lang="en-US" altLang="en-US" sz="1000" b="0" i="1">
                <a:solidFill>
                  <a:srgbClr val="333399"/>
                </a:solidFill>
              </a:rPr>
              <a:t>Telesat (4)</a:t>
            </a:r>
          </a:p>
          <a:p>
            <a:pPr lvl="1" eaLnBrk="1" hangingPunct="1">
              <a:lnSpc>
                <a:spcPct val="80000"/>
              </a:lnSpc>
              <a:spcBef>
                <a:spcPct val="15000"/>
              </a:spcBef>
              <a:buClr>
                <a:srgbClr val="990033"/>
              </a:buClr>
              <a:buSzPct val="75000"/>
              <a:buFontTx/>
              <a:buNone/>
            </a:pPr>
            <a:r>
              <a:rPr lang="en-US" altLang="en-US" sz="1000" b="0" i="1">
                <a:solidFill>
                  <a:srgbClr val="333399"/>
                </a:solidFill>
              </a:rPr>
              <a:t>Hughes Network Systems (3)</a:t>
            </a:r>
          </a:p>
          <a:p>
            <a:pPr lvl="1" eaLnBrk="1" hangingPunct="1">
              <a:lnSpc>
                <a:spcPct val="80000"/>
              </a:lnSpc>
              <a:spcBef>
                <a:spcPct val="15000"/>
              </a:spcBef>
              <a:buClr>
                <a:srgbClr val="990033"/>
              </a:buClr>
              <a:buSzPct val="75000"/>
              <a:buFontTx/>
              <a:buNone/>
            </a:pPr>
            <a:r>
              <a:rPr lang="en-US" altLang="en-US" sz="1000" b="0" i="1">
                <a:solidFill>
                  <a:srgbClr val="333399"/>
                </a:solidFill>
              </a:rPr>
              <a:t>Echostar (2)</a:t>
            </a:r>
          </a:p>
          <a:p>
            <a:pPr lvl="1" eaLnBrk="1" hangingPunct="1">
              <a:lnSpc>
                <a:spcPct val="80000"/>
              </a:lnSpc>
              <a:spcBef>
                <a:spcPct val="15000"/>
              </a:spcBef>
              <a:buClr>
                <a:srgbClr val="990033"/>
              </a:buClr>
              <a:buSzPct val="75000"/>
              <a:buFontTx/>
              <a:buNone/>
            </a:pPr>
            <a:r>
              <a:rPr lang="en-US" altLang="en-US" sz="1000" b="0" i="1">
                <a:solidFill>
                  <a:srgbClr val="333399"/>
                </a:solidFill>
              </a:rPr>
              <a:t>SkyTerra (2)</a:t>
            </a:r>
          </a:p>
          <a:p>
            <a:pPr lvl="1" eaLnBrk="1" hangingPunct="1">
              <a:lnSpc>
                <a:spcPct val="80000"/>
              </a:lnSpc>
              <a:spcBef>
                <a:spcPct val="15000"/>
              </a:spcBef>
              <a:buClr>
                <a:srgbClr val="990033"/>
              </a:buClr>
              <a:buSzPct val="75000"/>
              <a:buFontTx/>
              <a:buNone/>
            </a:pPr>
            <a:r>
              <a:rPr lang="en-US" altLang="en-US" sz="1000" b="0" i="1">
                <a:solidFill>
                  <a:srgbClr val="333399"/>
                </a:solidFill>
              </a:rPr>
              <a:t>Inmarsat (1)</a:t>
            </a:r>
          </a:p>
          <a:p>
            <a:pPr lvl="1" eaLnBrk="1" hangingPunct="1">
              <a:lnSpc>
                <a:spcPct val="80000"/>
              </a:lnSpc>
              <a:spcBef>
                <a:spcPct val="15000"/>
              </a:spcBef>
              <a:buClr>
                <a:srgbClr val="990033"/>
              </a:buClr>
              <a:buSzPct val="75000"/>
              <a:buFontTx/>
              <a:buNone/>
            </a:pPr>
            <a:r>
              <a:rPr lang="en-US" altLang="en-US" sz="1000" b="0" i="1">
                <a:solidFill>
                  <a:srgbClr val="333399"/>
                </a:solidFill>
              </a:rPr>
              <a:t>ICO Global Communications (1)</a:t>
            </a:r>
          </a:p>
        </p:txBody>
      </p:sp>
      <p:sp>
        <p:nvSpPr>
          <p:cNvPr id="32774" name="TextBox 12"/>
          <p:cNvSpPr txBox="1">
            <a:spLocks noChangeArrowheads="1"/>
          </p:cNvSpPr>
          <p:nvPr/>
        </p:nvSpPr>
        <p:spPr bwMode="auto">
          <a:xfrm>
            <a:off x="1574800" y="1270000"/>
            <a:ext cx="1498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rgbClr val="000000"/>
                </a:solidFill>
              </a:rPr>
              <a:t>(typical)</a:t>
            </a:r>
          </a:p>
        </p:txBody>
      </p:sp>
    </p:spTree>
    <p:extLst>
      <p:ext uri="{BB962C8B-B14F-4D97-AF65-F5344CB8AC3E}">
        <p14:creationId xmlns:p14="http://schemas.microsoft.com/office/powerpoint/2010/main" val="88058588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706" y="80040"/>
            <a:ext cx="5972807" cy="638108"/>
          </a:xfrm>
        </p:spPr>
        <p:txBody>
          <a:bodyPr/>
          <a:lstStyle/>
          <a:p>
            <a:r>
              <a:rPr lang="en-US" dirty="0" smtClean="0">
                <a:solidFill>
                  <a:schemeClr val="bg1"/>
                </a:solidFill>
                <a:latin typeface="+mj-lt"/>
              </a:rPr>
              <a:t>Host Special Study Overview</a:t>
            </a:r>
            <a:endParaRPr lang="en-US" dirty="0">
              <a:solidFill>
                <a:schemeClr val="bg1"/>
              </a:solidFill>
              <a:latin typeface="+mj-lt"/>
            </a:endParaRPr>
          </a:p>
        </p:txBody>
      </p:sp>
      <p:sp>
        <p:nvSpPr>
          <p:cNvPr id="6" name="Content Placeholder 5"/>
          <p:cNvSpPr txBox="1">
            <a:spLocks/>
          </p:cNvSpPr>
          <p:nvPr/>
        </p:nvSpPr>
        <p:spPr>
          <a:xfrm>
            <a:off x="200025" y="1158875"/>
            <a:ext cx="8704263" cy="53609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smtClean="0"/>
          </a:p>
        </p:txBody>
      </p:sp>
      <p:sp>
        <p:nvSpPr>
          <p:cNvPr id="8" name="TextBox 7"/>
          <p:cNvSpPr txBox="1"/>
          <p:nvPr/>
        </p:nvSpPr>
        <p:spPr>
          <a:xfrm>
            <a:off x="112609" y="2130950"/>
            <a:ext cx="8221649" cy="400110"/>
          </a:xfrm>
          <a:prstGeom prst="rect">
            <a:avLst/>
          </a:prstGeom>
          <a:noFill/>
        </p:spPr>
        <p:txBody>
          <a:bodyPr wrap="square" rtlCol="0">
            <a:spAutoFit/>
          </a:bodyPr>
          <a:lstStyle/>
          <a:p>
            <a:endParaRPr lang="en-US" sz="2000" dirty="0"/>
          </a:p>
        </p:txBody>
      </p:sp>
      <p:sp>
        <p:nvSpPr>
          <p:cNvPr id="10" name="TextBox 9"/>
          <p:cNvSpPr txBox="1">
            <a:spLocks/>
          </p:cNvSpPr>
          <p:nvPr/>
        </p:nvSpPr>
        <p:spPr>
          <a:xfrm>
            <a:off x="134392" y="1158875"/>
            <a:ext cx="8598128" cy="5400699"/>
          </a:xfrm>
          <a:prstGeom prst="rect">
            <a:avLst/>
          </a:prstGeom>
          <a:noFill/>
        </p:spPr>
        <p:txBody>
          <a:bodyPr wrap="square" rtlCol="0">
            <a:normAutofit/>
          </a:bodyPr>
          <a:lstStyle/>
          <a:p>
            <a:r>
              <a:rPr lang="en-US" sz="2000" b="1" dirty="0" smtClean="0"/>
              <a:t>TEMPO Host Special Study </a:t>
            </a:r>
            <a:endParaRPr lang="en-US" sz="2000" dirty="0"/>
          </a:p>
          <a:p>
            <a:r>
              <a:rPr lang="en-US" sz="2000" dirty="0"/>
              <a:t>The scope of this study effort is to provide NASA with additional interface and opportunities data to refine the TEMPO </a:t>
            </a:r>
            <a:r>
              <a:rPr lang="en-US" sz="2000" dirty="0" smtClean="0"/>
              <a:t>Instrument’s </a:t>
            </a:r>
            <a:r>
              <a:rPr lang="en-US" sz="2000" dirty="0"/>
              <a:t>interface and mission design. </a:t>
            </a:r>
            <a:r>
              <a:rPr lang="en-US" sz="2000" dirty="0" smtClean="0"/>
              <a:t>Study </a:t>
            </a:r>
            <a:r>
              <a:rPr lang="en-US" sz="2000" dirty="0"/>
              <a:t>contractors are requested to provide feedback and recommendations during the period of performance of the subject delivery order to support the TEMPO </a:t>
            </a:r>
            <a:r>
              <a:rPr lang="en-US" sz="2000" dirty="0" smtClean="0"/>
              <a:t>Hosted </a:t>
            </a:r>
            <a:r>
              <a:rPr lang="en-US" sz="2000" dirty="0"/>
              <a:t>P</a:t>
            </a:r>
            <a:r>
              <a:rPr lang="en-US" sz="2000" dirty="0" smtClean="0"/>
              <a:t>ayload </a:t>
            </a:r>
            <a:r>
              <a:rPr lang="en-US" sz="2000" dirty="0"/>
              <a:t>M</a:t>
            </a:r>
            <a:r>
              <a:rPr lang="en-US" sz="2000" dirty="0" smtClean="0"/>
              <a:t>ission</a:t>
            </a:r>
            <a:r>
              <a:rPr lang="en-US" sz="2000" dirty="0"/>
              <a:t>.  </a:t>
            </a:r>
            <a:endParaRPr lang="en-US" sz="2000" dirty="0" smtClean="0"/>
          </a:p>
          <a:p>
            <a:endParaRPr lang="en-US" sz="2000" dirty="0"/>
          </a:p>
          <a:p>
            <a:r>
              <a:rPr lang="en-US" sz="2000" b="1" dirty="0"/>
              <a:t>The objectives for this special study include the following: </a:t>
            </a:r>
          </a:p>
          <a:p>
            <a:pPr marL="342900" lvl="0" indent="-342900">
              <a:buFont typeface="Arial" panose="020B0604020202020204" pitchFamily="34" charset="0"/>
              <a:buChar char="•"/>
            </a:pPr>
            <a:r>
              <a:rPr lang="en-US" sz="2000" dirty="0"/>
              <a:t>Further refine the TEMPO instrument-to-host spacecraft interface requirements as needed to minimize integration cost and complexity.  The anticipated focus areas may include: jitter, pointing, thermal, contamination, etc. </a:t>
            </a:r>
          </a:p>
          <a:p>
            <a:pPr marL="342900" lvl="0" indent="-342900">
              <a:buFont typeface="Arial" panose="020B0604020202020204" pitchFamily="34" charset="0"/>
              <a:buChar char="•"/>
            </a:pPr>
            <a:r>
              <a:rPr lang="en-US" sz="2000" dirty="0"/>
              <a:t>Provide listing of updated hosting </a:t>
            </a:r>
            <a:r>
              <a:rPr lang="en-US" sz="2000" dirty="0" smtClean="0"/>
              <a:t>opportunities.</a:t>
            </a:r>
          </a:p>
          <a:p>
            <a:pPr marL="342900" lvl="0" indent="-342900">
              <a:buFont typeface="Arial" panose="020B0604020202020204" pitchFamily="34" charset="0"/>
              <a:buChar char="•"/>
            </a:pPr>
            <a:r>
              <a:rPr lang="en-US" sz="2000" dirty="0" smtClean="0"/>
              <a:t>Feedback and discussion of the acquisition and methods of making Hosted Payloads a viable business construct.</a:t>
            </a:r>
            <a:endParaRPr lang="en-US" sz="2000" dirty="0"/>
          </a:p>
          <a:p>
            <a:endParaRPr lang="en-US" dirty="0"/>
          </a:p>
        </p:txBody>
      </p:sp>
      <p:sp>
        <p:nvSpPr>
          <p:cNvPr id="7" name="Slide Number Placeholder 6"/>
          <p:cNvSpPr>
            <a:spLocks noGrp="1"/>
          </p:cNvSpPr>
          <p:nvPr>
            <p:ph type="sldNum" sz="quarter" idx="12"/>
          </p:nvPr>
        </p:nvSpPr>
        <p:spPr/>
        <p:txBody>
          <a:bodyPr/>
          <a:lstStyle/>
          <a:p>
            <a:fld id="{AEC11D65-9821-2B49-88CD-D477606C3EDA}" type="slidenum">
              <a:rPr lang="en-US" smtClean="0"/>
              <a:pPr/>
              <a:t>16</a:t>
            </a:fld>
            <a:endParaRPr lang="en-US"/>
          </a:p>
        </p:txBody>
      </p:sp>
    </p:spTree>
    <p:extLst>
      <p:ext uri="{BB962C8B-B14F-4D97-AF65-F5344CB8AC3E}">
        <p14:creationId xmlns:p14="http://schemas.microsoft.com/office/powerpoint/2010/main" val="3038313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0"/>
            <a:ext cx="5972807" cy="1028095"/>
          </a:xfrm>
        </p:spPr>
        <p:txBody>
          <a:bodyPr anchor="ctr"/>
          <a:lstStyle/>
          <a:p>
            <a:r>
              <a:rPr lang="en-US" sz="3200" dirty="0" smtClean="0">
                <a:solidFill>
                  <a:srgbClr val="FFFFFF"/>
                </a:solidFill>
                <a:latin typeface="+mj-lt"/>
              </a:rPr>
              <a:t>Study Participants</a:t>
            </a:r>
            <a:endParaRPr lang="en-US" sz="3200" dirty="0">
              <a:solidFill>
                <a:srgbClr val="FFFFFF"/>
              </a:solidFill>
              <a:latin typeface="+mj-lt"/>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5" name="Content Placeholder 5"/>
          <p:cNvSpPr txBox="1">
            <a:spLocks/>
          </p:cNvSpPr>
          <p:nvPr/>
        </p:nvSpPr>
        <p:spPr>
          <a:xfrm>
            <a:off x="200025" y="1158875"/>
            <a:ext cx="8704263" cy="45307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endParaRPr lang="en-US" sz="1800" dirty="0" smtClean="0">
              <a:solidFill>
                <a:schemeClr val="tx1">
                  <a:lumMod val="95000"/>
                  <a:lumOff val="5000"/>
                </a:schemeClr>
              </a:solidFill>
              <a:cs typeface="Arial"/>
            </a:endParaRPr>
          </a:p>
        </p:txBody>
      </p:sp>
      <p:sp>
        <p:nvSpPr>
          <p:cNvPr id="8" name="Content Placeholder 1"/>
          <p:cNvSpPr txBox="1">
            <a:spLocks/>
          </p:cNvSpPr>
          <p:nvPr/>
        </p:nvSpPr>
        <p:spPr>
          <a:xfrm>
            <a:off x="200025" y="1015206"/>
            <a:ext cx="8704263" cy="5608348"/>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The following is a list of all the IDIQ vendors participating in this Study:</a:t>
            </a:r>
            <a:endParaRPr lang="en-US" sz="2400" dirty="0"/>
          </a:p>
          <a:p>
            <a:pPr>
              <a:lnSpc>
                <a:spcPct val="150000"/>
              </a:lnSpc>
            </a:pPr>
            <a:r>
              <a:rPr lang="en-US" sz="2400" dirty="0" smtClean="0"/>
              <a:t>Intelsat</a:t>
            </a:r>
            <a:endParaRPr lang="en-US" sz="2400" dirty="0"/>
          </a:p>
          <a:p>
            <a:pPr>
              <a:lnSpc>
                <a:spcPct val="150000"/>
              </a:lnSpc>
            </a:pPr>
            <a:r>
              <a:rPr lang="en-US" sz="2400" dirty="0" smtClean="0"/>
              <a:t>SES</a:t>
            </a:r>
          </a:p>
          <a:p>
            <a:pPr>
              <a:lnSpc>
                <a:spcPct val="150000"/>
              </a:lnSpc>
            </a:pPr>
            <a:r>
              <a:rPr lang="en-US" sz="2400" dirty="0" smtClean="0"/>
              <a:t>Boeing</a:t>
            </a:r>
            <a:endParaRPr lang="en-US" sz="2400" dirty="0"/>
          </a:p>
          <a:p>
            <a:pPr>
              <a:lnSpc>
                <a:spcPct val="150000"/>
              </a:lnSpc>
            </a:pPr>
            <a:r>
              <a:rPr lang="en-US" sz="2400" dirty="0" smtClean="0"/>
              <a:t>Space Systems/Loral</a:t>
            </a:r>
            <a:endParaRPr lang="en-US" sz="2400" dirty="0"/>
          </a:p>
          <a:p>
            <a:pPr>
              <a:lnSpc>
                <a:spcPct val="150000"/>
              </a:lnSpc>
            </a:pPr>
            <a:r>
              <a:rPr lang="en-US" sz="2400" dirty="0" smtClean="0"/>
              <a:t>Surrey</a:t>
            </a:r>
          </a:p>
          <a:p>
            <a:pPr>
              <a:lnSpc>
                <a:spcPct val="150000"/>
              </a:lnSpc>
            </a:pPr>
            <a:r>
              <a:rPr lang="en-US" sz="2400" dirty="0" smtClean="0"/>
              <a:t>Lockheed Martin</a:t>
            </a:r>
          </a:p>
          <a:p>
            <a:pPr>
              <a:lnSpc>
                <a:spcPct val="150000"/>
              </a:lnSpc>
            </a:pPr>
            <a:r>
              <a:rPr lang="en-US" sz="2400" dirty="0" smtClean="0"/>
              <a:t>VivaSat</a:t>
            </a:r>
          </a:p>
          <a:p>
            <a:pPr>
              <a:lnSpc>
                <a:spcPct val="150000"/>
              </a:lnSpc>
            </a:pPr>
            <a:r>
              <a:rPr lang="en-US" sz="2400" dirty="0" smtClean="0"/>
              <a:t>Orbital ATK</a:t>
            </a:r>
          </a:p>
          <a:p>
            <a:pPr>
              <a:lnSpc>
                <a:spcPct val="150000"/>
              </a:lnSpc>
            </a:pPr>
            <a:r>
              <a:rPr lang="en-US" sz="2400" dirty="0" err="1" smtClean="0"/>
              <a:t>Eutelsat</a:t>
            </a:r>
            <a:endParaRPr lang="en-US" sz="2400" dirty="0" smtClean="0"/>
          </a:p>
        </p:txBody>
      </p:sp>
    </p:spTree>
    <p:extLst>
      <p:ext uri="{BB962C8B-B14F-4D97-AF65-F5344CB8AC3E}">
        <p14:creationId xmlns:p14="http://schemas.microsoft.com/office/powerpoint/2010/main" val="1874240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j-lt"/>
              </a:rPr>
              <a:t>Timeline </a:t>
            </a:r>
            <a:r>
              <a:rPr lang="en-US" dirty="0">
                <a:solidFill>
                  <a:schemeClr val="bg1"/>
                </a:solidFill>
                <a:latin typeface="+mj-lt"/>
              </a:rPr>
              <a:t>of </a:t>
            </a:r>
            <a:r>
              <a:rPr lang="en-US" dirty="0" smtClean="0">
                <a:solidFill>
                  <a:schemeClr val="bg1"/>
                </a:solidFill>
                <a:latin typeface="+mj-lt"/>
              </a:rPr>
              <a:t>Events</a:t>
            </a:r>
            <a:endParaRPr lang="en-US" dirty="0">
              <a:solidFill>
                <a:schemeClr val="bg1"/>
              </a:solidFill>
              <a:latin typeface="+mj-lt"/>
            </a:endParaRPr>
          </a:p>
        </p:txBody>
      </p:sp>
      <p:sp>
        <p:nvSpPr>
          <p:cNvPr id="6" name="Content Placeholder 5"/>
          <p:cNvSpPr txBox="1">
            <a:spLocks/>
          </p:cNvSpPr>
          <p:nvPr/>
        </p:nvSpPr>
        <p:spPr>
          <a:xfrm>
            <a:off x="200025" y="1158875"/>
            <a:ext cx="8704263" cy="5360988"/>
          </a:xfrm>
          <a:prstGeom prst="rect">
            <a:avLst/>
          </a:prstGeom>
        </p:spPr>
        <p:txBody>
          <a:bodyPr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200" dirty="0" smtClean="0"/>
              <a:t>July 10</a:t>
            </a:r>
            <a:r>
              <a:rPr lang="en-US" sz="2200" baseline="30000" dirty="0" smtClean="0"/>
              <a:t>th</a:t>
            </a:r>
            <a:r>
              <a:rPr lang="en-US" sz="2200" dirty="0" smtClean="0"/>
              <a:t> </a:t>
            </a:r>
            <a:r>
              <a:rPr lang="en-US" sz="2200" dirty="0"/>
              <a:t>2014 – </a:t>
            </a:r>
            <a:r>
              <a:rPr lang="en-US" sz="2200" dirty="0" smtClean="0"/>
              <a:t>SMC HoPS IDIQ Award</a:t>
            </a:r>
          </a:p>
          <a:p>
            <a:pPr>
              <a:buFont typeface="Wingdings" panose="05000000000000000000" pitchFamily="2" charset="2"/>
              <a:buChar char=""/>
            </a:pPr>
            <a:r>
              <a:rPr lang="en-US" sz="2200" dirty="0" smtClean="0"/>
              <a:t>July </a:t>
            </a:r>
            <a:r>
              <a:rPr lang="en-US" sz="2200" dirty="0"/>
              <a:t>22</a:t>
            </a:r>
            <a:r>
              <a:rPr lang="en-US" sz="2200" baseline="30000" dirty="0"/>
              <a:t>nd</a:t>
            </a:r>
            <a:r>
              <a:rPr lang="en-US" sz="2200" dirty="0"/>
              <a:t> </a:t>
            </a:r>
            <a:r>
              <a:rPr lang="en-US" sz="2200" dirty="0" smtClean="0"/>
              <a:t>2014 </a:t>
            </a:r>
            <a:r>
              <a:rPr lang="en-US" sz="2200" dirty="0"/>
              <a:t>– </a:t>
            </a:r>
            <a:r>
              <a:rPr lang="en-US" sz="2200" dirty="0" smtClean="0"/>
              <a:t>TEMPO Accommodations Study Award</a:t>
            </a:r>
          </a:p>
          <a:p>
            <a:pPr>
              <a:buFont typeface="Wingdings" panose="05000000000000000000" pitchFamily="2" charset="2"/>
              <a:buChar char=""/>
            </a:pPr>
            <a:r>
              <a:rPr lang="en-US" sz="2200" dirty="0" smtClean="0"/>
              <a:t>July 24</a:t>
            </a:r>
            <a:r>
              <a:rPr lang="en-US" sz="2200" baseline="30000" dirty="0" smtClean="0"/>
              <a:t>th</a:t>
            </a:r>
            <a:r>
              <a:rPr lang="en-US" sz="2200" dirty="0" smtClean="0"/>
              <a:t> 2014 – First TEMPO Draft </a:t>
            </a:r>
            <a:r>
              <a:rPr lang="en-US" sz="2200" dirty="0"/>
              <a:t>DO RFP </a:t>
            </a:r>
            <a:r>
              <a:rPr lang="en-US" sz="2200" dirty="0" smtClean="0"/>
              <a:t>Released</a:t>
            </a:r>
          </a:p>
          <a:p>
            <a:pPr>
              <a:buFont typeface="Wingdings" panose="05000000000000000000" pitchFamily="2" charset="2"/>
              <a:buChar char=""/>
            </a:pPr>
            <a:r>
              <a:rPr lang="en-US" sz="2200" dirty="0" smtClean="0"/>
              <a:t>August 19</a:t>
            </a:r>
            <a:r>
              <a:rPr lang="en-US" sz="2200" baseline="30000" dirty="0" smtClean="0"/>
              <a:t>th</a:t>
            </a:r>
            <a:r>
              <a:rPr lang="en-US" sz="2200" dirty="0" smtClean="0"/>
              <a:t>-21</a:t>
            </a:r>
            <a:r>
              <a:rPr lang="en-US" sz="2200" baseline="30000" dirty="0" smtClean="0"/>
              <a:t>st</a:t>
            </a:r>
            <a:r>
              <a:rPr lang="en-US" sz="2200" dirty="0" smtClean="0"/>
              <a:t> </a:t>
            </a:r>
            <a:r>
              <a:rPr lang="en-US" sz="2200" dirty="0"/>
              <a:t>– </a:t>
            </a:r>
            <a:r>
              <a:rPr lang="en-US" sz="2200" dirty="0" smtClean="0"/>
              <a:t>Pre-Solicitation Conference </a:t>
            </a:r>
          </a:p>
          <a:p>
            <a:pPr>
              <a:buFont typeface="Wingdings" panose="05000000000000000000" pitchFamily="2" charset="2"/>
              <a:buChar char=""/>
            </a:pPr>
            <a:r>
              <a:rPr lang="en-US" sz="2200" dirty="0" smtClean="0"/>
              <a:t>August 4</a:t>
            </a:r>
            <a:r>
              <a:rPr lang="en-US" sz="2200" baseline="30000" dirty="0" smtClean="0"/>
              <a:t>th</a:t>
            </a:r>
            <a:r>
              <a:rPr lang="en-US" sz="2200" dirty="0" smtClean="0"/>
              <a:t>-6</a:t>
            </a:r>
            <a:r>
              <a:rPr lang="en-US" sz="2200" baseline="30000" dirty="0" smtClean="0"/>
              <a:t>th</a:t>
            </a:r>
            <a:r>
              <a:rPr lang="en-US" sz="2200" dirty="0" smtClean="0"/>
              <a:t> – TEMPO Accommodations Study Kickoffs</a:t>
            </a:r>
          </a:p>
          <a:p>
            <a:pPr>
              <a:buFont typeface="Wingdings" panose="05000000000000000000" pitchFamily="2" charset="2"/>
              <a:buChar char=""/>
            </a:pPr>
            <a:r>
              <a:rPr lang="en-US" sz="2200" dirty="0" smtClean="0"/>
              <a:t>January 24</a:t>
            </a:r>
            <a:r>
              <a:rPr lang="en-US" sz="2200" baseline="30000" dirty="0" smtClean="0"/>
              <a:t>th</a:t>
            </a:r>
            <a:r>
              <a:rPr lang="en-US" sz="2200" dirty="0" smtClean="0"/>
              <a:t> 2015 – TEMPO Accommodations Study Completion</a:t>
            </a:r>
          </a:p>
          <a:p>
            <a:pPr>
              <a:buFont typeface="Wingdings" panose="05000000000000000000" pitchFamily="2" charset="2"/>
              <a:buChar char=""/>
            </a:pPr>
            <a:r>
              <a:rPr lang="en-US" sz="2200" dirty="0" smtClean="0"/>
              <a:t>February </a:t>
            </a:r>
            <a:r>
              <a:rPr lang="en-US" sz="2200" dirty="0"/>
              <a:t>20</a:t>
            </a:r>
            <a:r>
              <a:rPr lang="en-US" sz="2200" baseline="30000" dirty="0"/>
              <a:t>th</a:t>
            </a:r>
            <a:r>
              <a:rPr lang="en-US" sz="2200" dirty="0"/>
              <a:t> 2015 – </a:t>
            </a:r>
            <a:r>
              <a:rPr lang="en-US" sz="2200" dirty="0" smtClean="0"/>
              <a:t>Second Draft TEMPO DO RFP Release</a:t>
            </a:r>
          </a:p>
          <a:p>
            <a:pPr>
              <a:buFont typeface="Wingdings" panose="05000000000000000000" pitchFamily="2" charset="2"/>
              <a:buChar char="þ"/>
            </a:pPr>
            <a:r>
              <a:rPr lang="en-US" sz="2200" dirty="0"/>
              <a:t>March </a:t>
            </a:r>
            <a:r>
              <a:rPr lang="en-US" sz="2200" dirty="0" smtClean="0"/>
              <a:t>11</a:t>
            </a:r>
            <a:r>
              <a:rPr lang="en-US" sz="2200" baseline="30000" dirty="0" smtClean="0"/>
              <a:t>th</a:t>
            </a:r>
            <a:r>
              <a:rPr lang="en-US" sz="2200" dirty="0" smtClean="0"/>
              <a:t> 2015 – HoPS Vendor Workshop</a:t>
            </a:r>
          </a:p>
          <a:p>
            <a:pPr>
              <a:buFont typeface="Wingdings" panose="05000000000000000000" pitchFamily="2" charset="2"/>
              <a:buChar char="þ"/>
            </a:pPr>
            <a:r>
              <a:rPr lang="en-US" sz="2200" dirty="0" smtClean="0"/>
              <a:t>March 17</a:t>
            </a:r>
            <a:r>
              <a:rPr lang="en-US" sz="2200" baseline="30000" dirty="0" smtClean="0"/>
              <a:t>th</a:t>
            </a:r>
            <a:r>
              <a:rPr lang="en-US" sz="2200" dirty="0" smtClean="0"/>
              <a:t>-18</a:t>
            </a:r>
            <a:r>
              <a:rPr lang="en-US" sz="2200" baseline="30000" dirty="0" smtClean="0"/>
              <a:t>th</a:t>
            </a:r>
            <a:r>
              <a:rPr lang="en-US" sz="2200" dirty="0" smtClean="0"/>
              <a:t> 2015 – TEMPO One on One Meetings at Satellite 2015</a:t>
            </a:r>
          </a:p>
          <a:p>
            <a:pPr>
              <a:buFont typeface="Wingdings" panose="05000000000000000000" pitchFamily="2" charset="2"/>
              <a:buChar char="þ"/>
            </a:pPr>
            <a:r>
              <a:rPr lang="en-US" sz="2200" dirty="0" smtClean="0"/>
              <a:t>April 13</a:t>
            </a:r>
            <a:r>
              <a:rPr lang="en-US" sz="2200" baseline="30000" dirty="0" smtClean="0"/>
              <a:t>th</a:t>
            </a:r>
            <a:r>
              <a:rPr lang="en-US" sz="2200" dirty="0" smtClean="0"/>
              <a:t> 2015 - TEMPO Notice of Intent Released</a:t>
            </a:r>
            <a:endParaRPr lang="en-US" sz="2200" dirty="0"/>
          </a:p>
          <a:p>
            <a:pPr>
              <a:buFont typeface="Wingdings" panose="05000000000000000000" pitchFamily="2" charset="2"/>
              <a:buChar char="þ"/>
            </a:pPr>
            <a:r>
              <a:rPr lang="en-US" sz="2200" dirty="0" smtClean="0"/>
              <a:t>April 10</a:t>
            </a:r>
            <a:r>
              <a:rPr lang="en-US" sz="2200" baseline="30000" dirty="0" smtClean="0"/>
              <a:t>th</a:t>
            </a:r>
            <a:r>
              <a:rPr lang="en-US" sz="2200" dirty="0" smtClean="0"/>
              <a:t> </a:t>
            </a:r>
            <a:r>
              <a:rPr lang="en-US" sz="2200" dirty="0"/>
              <a:t>2015 – </a:t>
            </a:r>
            <a:r>
              <a:rPr lang="en-US" sz="2200" dirty="0" smtClean="0"/>
              <a:t>TEMPO Instrument KDP-C</a:t>
            </a:r>
          </a:p>
          <a:p>
            <a:pPr>
              <a:buFont typeface="Wingdings" panose="05000000000000000000" pitchFamily="2" charset="2"/>
              <a:buChar char="þ"/>
            </a:pPr>
            <a:r>
              <a:rPr lang="en-US" sz="2200" dirty="0" smtClean="0"/>
              <a:t>April 30</a:t>
            </a:r>
            <a:r>
              <a:rPr lang="en-US" sz="2200" baseline="30000" dirty="0" smtClean="0"/>
              <a:t>th </a:t>
            </a:r>
            <a:r>
              <a:rPr lang="en-US" sz="2200" dirty="0" smtClean="0"/>
              <a:t>2015 - </a:t>
            </a:r>
            <a:r>
              <a:rPr lang="en-US" sz="2200" dirty="0"/>
              <a:t>TEMPO NOI Feedback </a:t>
            </a:r>
            <a:r>
              <a:rPr lang="en-US" sz="2200" dirty="0" smtClean="0"/>
              <a:t>Received</a:t>
            </a:r>
          </a:p>
          <a:p>
            <a:pPr>
              <a:buFont typeface="Wingdings" panose="05000000000000000000" pitchFamily="2" charset="2"/>
              <a:buChar char="þ"/>
            </a:pPr>
            <a:r>
              <a:rPr lang="en-US" sz="2200" dirty="0" smtClean="0"/>
              <a:t>May 2015 – Decision Made to Delay Release of RFP for Hosting</a:t>
            </a:r>
          </a:p>
          <a:p>
            <a:pPr>
              <a:buFont typeface="Wingdings" panose="05000000000000000000" pitchFamily="2" charset="2"/>
              <a:buChar char="þ"/>
            </a:pPr>
            <a:r>
              <a:rPr lang="en-US" sz="2200" dirty="0" smtClean="0"/>
              <a:t>June </a:t>
            </a:r>
            <a:r>
              <a:rPr lang="en-US" sz="2200" dirty="0"/>
              <a:t>2015 – TEMPO </a:t>
            </a:r>
            <a:r>
              <a:rPr lang="en-US" sz="2200" dirty="0" smtClean="0"/>
              <a:t>Instrument CDR</a:t>
            </a:r>
          </a:p>
        </p:txBody>
      </p:sp>
      <p:sp>
        <p:nvSpPr>
          <p:cNvPr id="7" name="Slide Number Placeholder 6"/>
          <p:cNvSpPr>
            <a:spLocks noGrp="1"/>
          </p:cNvSpPr>
          <p:nvPr>
            <p:ph type="sldNum" sz="quarter" idx="12"/>
          </p:nvPr>
        </p:nvSpPr>
        <p:spPr/>
        <p:txBody>
          <a:bodyPr/>
          <a:lstStyle/>
          <a:p>
            <a:fld id="{AEC11D65-9821-2B49-88CD-D477606C3EDA}" type="slidenum">
              <a:rPr lang="en-US" smtClean="0"/>
              <a:pPr/>
              <a:t>18</a:t>
            </a:fld>
            <a:endParaRPr lang="en-US"/>
          </a:p>
        </p:txBody>
      </p:sp>
    </p:spTree>
    <p:extLst>
      <p:ext uri="{BB962C8B-B14F-4D97-AF65-F5344CB8AC3E}">
        <p14:creationId xmlns:p14="http://schemas.microsoft.com/office/powerpoint/2010/main" val="4279499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j-lt"/>
              </a:rPr>
              <a:t>Timeline </a:t>
            </a:r>
            <a:r>
              <a:rPr lang="en-US" dirty="0">
                <a:solidFill>
                  <a:schemeClr val="bg1"/>
                </a:solidFill>
                <a:latin typeface="+mj-lt"/>
              </a:rPr>
              <a:t>of </a:t>
            </a:r>
            <a:r>
              <a:rPr lang="en-US" dirty="0" smtClean="0">
                <a:solidFill>
                  <a:schemeClr val="bg1"/>
                </a:solidFill>
                <a:latin typeface="+mj-lt"/>
              </a:rPr>
              <a:t>Events, Cont.</a:t>
            </a:r>
            <a:endParaRPr lang="en-US" dirty="0">
              <a:solidFill>
                <a:schemeClr val="bg1"/>
              </a:solidFill>
              <a:latin typeface="+mj-lt"/>
            </a:endParaRPr>
          </a:p>
        </p:txBody>
      </p:sp>
      <p:sp>
        <p:nvSpPr>
          <p:cNvPr id="6" name="Content Placeholder 5"/>
          <p:cNvSpPr txBox="1">
            <a:spLocks/>
          </p:cNvSpPr>
          <p:nvPr/>
        </p:nvSpPr>
        <p:spPr>
          <a:xfrm>
            <a:off x="314326" y="1136650"/>
            <a:ext cx="7443188" cy="5360988"/>
          </a:xfrm>
          <a:prstGeom prst="rect">
            <a:avLst/>
          </a:prstGeom>
        </p:spPr>
        <p:txBody>
          <a:bodyPr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þ"/>
            </a:pPr>
            <a:r>
              <a:rPr lang="en-US" sz="2200" dirty="0"/>
              <a:t>January 5</a:t>
            </a:r>
            <a:r>
              <a:rPr lang="en-US" sz="2200" baseline="30000" dirty="0"/>
              <a:t>th</a:t>
            </a:r>
            <a:r>
              <a:rPr lang="en-US" sz="2200" dirty="0"/>
              <a:t> – TEMPO Special Studies Awards </a:t>
            </a:r>
            <a:r>
              <a:rPr lang="en-US" sz="2200" dirty="0" smtClean="0"/>
              <a:t>Complete</a:t>
            </a:r>
          </a:p>
          <a:p>
            <a:pPr>
              <a:buFont typeface="Wingdings" panose="05000000000000000000" pitchFamily="2" charset="2"/>
              <a:buChar char="Ø"/>
            </a:pPr>
            <a:r>
              <a:rPr lang="en-US" sz="2200" dirty="0" smtClean="0"/>
              <a:t>January </a:t>
            </a:r>
            <a:r>
              <a:rPr lang="en-US" sz="2200" dirty="0"/>
              <a:t>12</a:t>
            </a:r>
            <a:r>
              <a:rPr lang="en-US" sz="2200" baseline="30000" dirty="0"/>
              <a:t>th</a:t>
            </a:r>
            <a:r>
              <a:rPr lang="en-US" sz="2200" dirty="0"/>
              <a:t> – Special Studies Kickoff </a:t>
            </a:r>
            <a:r>
              <a:rPr lang="en-US" sz="2200" dirty="0" smtClean="0"/>
              <a:t>Meeting</a:t>
            </a:r>
          </a:p>
          <a:p>
            <a:pPr>
              <a:buFont typeface="Wingdings" panose="05000000000000000000" pitchFamily="2" charset="2"/>
              <a:buChar char=""/>
            </a:pPr>
            <a:r>
              <a:rPr lang="en-US" sz="2200" dirty="0" smtClean="0"/>
              <a:t>March 2016 </a:t>
            </a:r>
            <a:r>
              <a:rPr lang="en-US" sz="2200" dirty="0"/>
              <a:t>– TEMPO One on One Meetings at Satellite </a:t>
            </a:r>
            <a:r>
              <a:rPr lang="en-US" sz="2200" dirty="0" smtClean="0"/>
              <a:t>2015</a:t>
            </a:r>
          </a:p>
          <a:p>
            <a:pPr>
              <a:buFont typeface="Wingdings" panose="05000000000000000000" pitchFamily="2" charset="2"/>
              <a:buChar char="ü"/>
            </a:pPr>
            <a:r>
              <a:rPr lang="en-US" sz="2200" dirty="0"/>
              <a:t>May 2016 – TEMPO Instrument Ground System CDR</a:t>
            </a:r>
          </a:p>
          <a:p>
            <a:pPr>
              <a:buFont typeface="Wingdings" panose="05000000000000000000" pitchFamily="2" charset="2"/>
              <a:buChar char=""/>
            </a:pPr>
            <a:r>
              <a:rPr lang="en-US" sz="2200" dirty="0" smtClean="0"/>
              <a:t>December 2016 – TEMPO Special Studies Complete</a:t>
            </a:r>
            <a:endParaRPr lang="en-US" sz="2200" dirty="0"/>
          </a:p>
          <a:p>
            <a:pPr>
              <a:buFont typeface="Wingdings" panose="05000000000000000000" pitchFamily="2" charset="2"/>
              <a:buChar char=""/>
            </a:pPr>
            <a:r>
              <a:rPr lang="en-US" sz="2200" dirty="0" smtClean="0"/>
              <a:t>May 2017 – Expected Final RFP Delivery Order Release</a:t>
            </a:r>
          </a:p>
          <a:p>
            <a:pPr>
              <a:buFont typeface="Wingdings" panose="05000000000000000000" pitchFamily="2" charset="2"/>
              <a:buChar char=""/>
            </a:pPr>
            <a:r>
              <a:rPr lang="en-US" sz="2200" dirty="0"/>
              <a:t>November 2017– TEMPO Instrument Delivery to </a:t>
            </a:r>
            <a:r>
              <a:rPr lang="en-US" sz="2200" dirty="0" smtClean="0"/>
              <a:t>Storage</a:t>
            </a:r>
          </a:p>
          <a:p>
            <a:pPr>
              <a:buFont typeface="Wingdings" panose="05000000000000000000" pitchFamily="2" charset="2"/>
              <a:buChar char=""/>
            </a:pPr>
            <a:r>
              <a:rPr lang="en-US" sz="2200" dirty="0" smtClean="0"/>
              <a:t>December 2017 </a:t>
            </a:r>
            <a:r>
              <a:rPr lang="en-US" sz="2200" dirty="0"/>
              <a:t>– Expected Host Contract Award</a:t>
            </a:r>
          </a:p>
          <a:p>
            <a:pPr>
              <a:buFont typeface="Wingdings" panose="05000000000000000000" pitchFamily="2" charset="2"/>
              <a:buChar char=""/>
            </a:pPr>
            <a:r>
              <a:rPr lang="en-US" sz="2200" dirty="0" smtClean="0"/>
              <a:t>December 2020 </a:t>
            </a:r>
            <a:r>
              <a:rPr lang="en-US" sz="2200" dirty="0"/>
              <a:t>– TEMPO Instrument Delivery to Host</a:t>
            </a:r>
          </a:p>
          <a:p>
            <a:pPr>
              <a:buFont typeface="Wingdings" panose="05000000000000000000" pitchFamily="2" charset="2"/>
              <a:buChar char=""/>
            </a:pPr>
            <a:r>
              <a:rPr lang="en-US" sz="2200" dirty="0" smtClean="0"/>
              <a:t>December 2021 – No Later Than Launch Date</a:t>
            </a:r>
          </a:p>
        </p:txBody>
      </p:sp>
      <p:sp>
        <p:nvSpPr>
          <p:cNvPr id="7" name="Slide Number Placeholder 6"/>
          <p:cNvSpPr>
            <a:spLocks noGrp="1"/>
          </p:cNvSpPr>
          <p:nvPr>
            <p:ph type="sldNum" sz="quarter" idx="12"/>
          </p:nvPr>
        </p:nvSpPr>
        <p:spPr/>
        <p:txBody>
          <a:bodyPr/>
          <a:lstStyle/>
          <a:p>
            <a:fld id="{AEC11D65-9821-2B49-88CD-D477606C3EDA}" type="slidenum">
              <a:rPr lang="en-US" smtClean="0"/>
              <a:pPr/>
              <a:t>19</a:t>
            </a:fld>
            <a:endParaRPr lang="en-US"/>
          </a:p>
        </p:txBody>
      </p:sp>
      <p:sp>
        <p:nvSpPr>
          <p:cNvPr id="4" name="Rectangle 3"/>
          <p:cNvSpPr/>
          <p:nvPr/>
        </p:nvSpPr>
        <p:spPr>
          <a:xfrm>
            <a:off x="390526" y="2019300"/>
            <a:ext cx="215900" cy="2286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55601" y="2408304"/>
            <a:ext cx="310923" cy="329213"/>
          </a:xfrm>
          <a:prstGeom prst="rect">
            <a:avLst/>
          </a:prstGeom>
        </p:spPr>
      </p:pic>
    </p:spTree>
    <p:extLst>
      <p:ext uri="{BB962C8B-B14F-4D97-AF65-F5344CB8AC3E}">
        <p14:creationId xmlns:p14="http://schemas.microsoft.com/office/powerpoint/2010/main" val="215525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1"/>
          </p:nvPr>
        </p:nvSpPr>
        <p:spPr/>
        <p:txBody>
          <a:bodyPr/>
          <a:lstStyle/>
          <a:p>
            <a:fld id="{24528EB1-4DC2-B445-862E-7D59106F092A}" type="slidenum">
              <a:rPr lang="en-US" smtClean="0"/>
              <a:t>2</a:t>
            </a:fld>
            <a:endParaRPr lang="en-US" dirty="0"/>
          </a:p>
        </p:txBody>
      </p:sp>
      <p:sp>
        <p:nvSpPr>
          <p:cNvPr id="4" name="Content Placeholder 3"/>
          <p:cNvSpPr>
            <a:spLocks noGrp="1"/>
          </p:cNvSpPr>
          <p:nvPr>
            <p:ph sz="quarter" idx="13"/>
          </p:nvPr>
        </p:nvSpPr>
        <p:spPr/>
        <p:txBody>
          <a:bodyPr/>
          <a:lstStyle/>
          <a:p>
            <a:r>
              <a:rPr lang="en-US" sz="2800" dirty="0"/>
              <a:t>	</a:t>
            </a:r>
            <a:r>
              <a:rPr lang="en-US" sz="2800" dirty="0" smtClean="0"/>
              <a:t>	   TEMPO Instrument Project Status</a:t>
            </a:r>
          </a:p>
          <a:p>
            <a:r>
              <a:rPr lang="en-US" sz="2800" dirty="0"/>
              <a:t> </a:t>
            </a:r>
            <a:r>
              <a:rPr lang="en-US" sz="2800" dirty="0" smtClean="0"/>
              <a:t>         TEMPO </a:t>
            </a:r>
            <a:r>
              <a:rPr lang="en-US" sz="2800" dirty="0"/>
              <a:t>Mission Overview and Progress</a:t>
            </a:r>
            <a:endParaRPr lang="en-US" sz="2800" dirty="0" smtClean="0"/>
          </a:p>
          <a:p>
            <a:endParaRPr lang="en-US" sz="2800" dirty="0" smtClean="0"/>
          </a:p>
          <a:p>
            <a:pPr marL="457200" lvl="1" indent="0">
              <a:buNone/>
            </a:pPr>
            <a:endParaRPr lang="en-US" sz="2400" dirty="0" smtClean="0"/>
          </a:p>
          <a:p>
            <a:pPr lvl="1"/>
            <a:endParaRPr lang="en-US" sz="2400" dirty="0"/>
          </a:p>
        </p:txBody>
      </p:sp>
    </p:spTree>
    <p:extLst>
      <p:ext uri="{BB962C8B-B14F-4D97-AF65-F5344CB8AC3E}">
        <p14:creationId xmlns:p14="http://schemas.microsoft.com/office/powerpoint/2010/main" val="291849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289" y="36745"/>
            <a:ext cx="5972807" cy="638108"/>
          </a:xfrm>
        </p:spPr>
        <p:txBody>
          <a:bodyPr/>
          <a:lstStyle/>
          <a:p>
            <a:r>
              <a:rPr lang="en-US" dirty="0">
                <a:solidFill>
                  <a:schemeClr val="bg1"/>
                </a:solidFill>
                <a:latin typeface="+mj-lt"/>
              </a:rPr>
              <a:t>TEMPO Mission Project Schedule</a:t>
            </a:r>
            <a:br>
              <a:rPr lang="en-US" dirty="0">
                <a:solidFill>
                  <a:schemeClr val="bg1"/>
                </a:solidFill>
                <a:latin typeface="+mj-lt"/>
              </a:rPr>
            </a:br>
            <a:r>
              <a:rPr lang="en-US" dirty="0">
                <a:solidFill>
                  <a:schemeClr val="bg1"/>
                </a:solidFill>
                <a:latin typeface="+mj-lt"/>
              </a:rPr>
              <a:t>Dec. 2017 DO Award, Dec. 2021 Launch </a:t>
            </a: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65333"/>
            <a:ext cx="9144000" cy="5597177"/>
          </a:xfrm>
          <a:prstGeom prst="rect">
            <a:avLst/>
          </a:prstGeom>
        </p:spPr>
      </p:pic>
    </p:spTree>
    <p:extLst>
      <p:ext uri="{BB962C8B-B14F-4D97-AF65-F5344CB8AC3E}">
        <p14:creationId xmlns:p14="http://schemas.microsoft.com/office/powerpoint/2010/main" val="1271369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028" y="10856"/>
            <a:ext cx="6231987" cy="964406"/>
          </a:xfrm>
        </p:spPr>
        <p:txBody>
          <a:bodyPr/>
          <a:lstStyle/>
          <a:p>
            <a:r>
              <a:rPr lang="en-US" sz="2000" b="1" dirty="0"/>
              <a:t>HOSTED PAYLOAD OFFICE (HPO) COLLABORATION WITH NASA ON TROPOSPHERIC EMISSIONS: MONITORING OF POLLUTION (TEMPO) PROJECT</a:t>
            </a:r>
            <a:r>
              <a:rPr lang="en-US" sz="2000" dirty="0"/>
              <a:t> </a:t>
            </a:r>
          </a:p>
        </p:txBody>
      </p:sp>
      <p:sp>
        <p:nvSpPr>
          <p:cNvPr id="4" name="Slide Number Placeholder 3"/>
          <p:cNvSpPr>
            <a:spLocks noGrp="1"/>
          </p:cNvSpPr>
          <p:nvPr>
            <p:ph type="sldNum" sz="quarter" idx="11"/>
          </p:nvPr>
        </p:nvSpPr>
        <p:spPr/>
        <p:txBody>
          <a:bodyPr/>
          <a:lstStyle/>
          <a:p>
            <a:fld id="{24528EB1-4DC2-B445-862E-7D59106F092A}" type="slidenum">
              <a:rPr lang="en-US" smtClean="0"/>
              <a:t>21</a:t>
            </a:fld>
            <a:endParaRPr lang="en-US" dirty="0"/>
          </a:p>
        </p:txBody>
      </p:sp>
      <p:sp>
        <p:nvSpPr>
          <p:cNvPr id="6" name="Content Placeholder 5"/>
          <p:cNvSpPr>
            <a:spLocks noGrp="1"/>
          </p:cNvSpPr>
          <p:nvPr>
            <p:ph sz="quarter" idx="13"/>
          </p:nvPr>
        </p:nvSpPr>
        <p:spPr>
          <a:xfrm>
            <a:off x="200025" y="1056956"/>
            <a:ext cx="8704263" cy="5241925"/>
          </a:xfrm>
        </p:spPr>
        <p:txBody>
          <a:bodyPr/>
          <a:lstStyle/>
          <a:p>
            <a:pPr marL="0" indent="0" algn="ctr">
              <a:buNone/>
            </a:pPr>
            <a:r>
              <a:rPr lang="en-US" sz="2800" b="1" dirty="0" smtClean="0"/>
              <a:t>TEMPO Team Mission Discussion </a:t>
            </a:r>
            <a:endParaRPr lang="en-US" dirty="0" smtClean="0"/>
          </a:p>
          <a:p>
            <a:r>
              <a:rPr lang="en-US" dirty="0" smtClean="0"/>
              <a:t>RFP Schedule Change</a:t>
            </a:r>
          </a:p>
          <a:p>
            <a:pPr lvl="1"/>
            <a:r>
              <a:rPr lang="en-US" dirty="0"/>
              <a:t>Originally </a:t>
            </a:r>
            <a:r>
              <a:rPr lang="en-US" dirty="0" smtClean="0"/>
              <a:t>scheduled </a:t>
            </a:r>
            <a:r>
              <a:rPr lang="en-US" dirty="0"/>
              <a:t>for summer 2015 </a:t>
            </a:r>
            <a:r>
              <a:rPr lang="en-US" dirty="0" smtClean="0"/>
              <a:t>release following </a:t>
            </a:r>
            <a:r>
              <a:rPr lang="en-US" dirty="0"/>
              <a:t>the initial studies, but through interaction with industry </a:t>
            </a:r>
            <a:r>
              <a:rPr lang="en-US" dirty="0" smtClean="0"/>
              <a:t>the team learned a summer 2017 release aligns better with commercial launch opportunities</a:t>
            </a:r>
          </a:p>
          <a:p>
            <a:pPr lvl="1"/>
            <a:r>
              <a:rPr lang="en-US" dirty="0" smtClean="0"/>
              <a:t>Potential opportunities identified in CY 2020</a:t>
            </a:r>
          </a:p>
          <a:p>
            <a:pPr marL="457200" lvl="1" indent="0">
              <a:buNone/>
            </a:pPr>
            <a:endParaRPr lang="en-US" dirty="0" smtClean="0"/>
          </a:p>
          <a:p>
            <a:r>
              <a:rPr lang="en-US" dirty="0" smtClean="0"/>
              <a:t>SMC/AD and NASA Way Forward</a:t>
            </a:r>
          </a:p>
          <a:p>
            <a:pPr lvl="1"/>
            <a:r>
              <a:rPr lang="en-US" dirty="0"/>
              <a:t>The SMC and NASA team continue to work together to ensure the TEMPO instrument’s successful acquisition and commercial host integration</a:t>
            </a:r>
          </a:p>
          <a:p>
            <a:pPr lvl="1"/>
            <a:r>
              <a:rPr lang="en-US" dirty="0"/>
              <a:t>The team will continue to refine the RFP throughout the special study engagement and possibly release a third </a:t>
            </a:r>
            <a:r>
              <a:rPr lang="en-US" dirty="0" smtClean="0"/>
              <a:t>RFP </a:t>
            </a:r>
            <a:r>
              <a:rPr lang="en-US" dirty="0"/>
              <a:t>to the vendors before the final RFP release in summer 2017 </a:t>
            </a:r>
          </a:p>
          <a:p>
            <a:pPr lvl="1"/>
            <a:endParaRPr lang="en-US" dirty="0" smtClean="0"/>
          </a:p>
          <a:p>
            <a:pPr marL="0" lvl="0" indent="0">
              <a:buNone/>
            </a:pPr>
            <a:endParaRPr lang="en-US" b="1" dirty="0">
              <a:solidFill>
                <a:prstClr val="black"/>
              </a:solidFill>
            </a:endParaRPr>
          </a:p>
          <a:p>
            <a:pPr lvl="1"/>
            <a:endParaRPr lang="en-US" dirty="0" smtClean="0">
              <a:solidFill>
                <a:prstClr val="black"/>
              </a:solidFill>
            </a:endParaRPr>
          </a:p>
          <a:p>
            <a:pPr marL="0" lvl="0" indent="0">
              <a:buNone/>
            </a:pPr>
            <a:endParaRPr lang="en-US" dirty="0">
              <a:solidFill>
                <a:prstClr val="black"/>
              </a:solidFill>
            </a:endParaRPr>
          </a:p>
          <a:p>
            <a:pPr marL="457200" lvl="1" indent="0">
              <a:buNone/>
            </a:pPr>
            <a:endParaRPr lang="en-US" sz="1800" dirty="0" smtClean="0"/>
          </a:p>
          <a:p>
            <a:pPr marL="457200" lvl="1" indent="0">
              <a:buNone/>
            </a:pPr>
            <a:endParaRPr lang="en-US" sz="1800" dirty="0" smtClean="0"/>
          </a:p>
          <a:p>
            <a:pPr marL="457200" lvl="1" indent="0">
              <a:buNone/>
            </a:pPr>
            <a:endParaRPr lang="en-US" sz="1800" dirty="0"/>
          </a:p>
          <a:p>
            <a:endParaRPr lang="en-US" dirty="0"/>
          </a:p>
          <a:p>
            <a:pPr marL="457200" lvl="1" indent="0">
              <a:buNone/>
            </a:pPr>
            <a:endParaRPr lang="en-US" sz="1600" dirty="0"/>
          </a:p>
        </p:txBody>
      </p:sp>
    </p:spTree>
    <p:extLst>
      <p:ext uri="{BB962C8B-B14F-4D97-AF65-F5344CB8AC3E}">
        <p14:creationId xmlns:p14="http://schemas.microsoft.com/office/powerpoint/2010/main" val="2234978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1"/>
          </p:nvPr>
        </p:nvSpPr>
        <p:spPr/>
        <p:txBody>
          <a:bodyPr/>
          <a:lstStyle/>
          <a:p>
            <a:fld id="{24528EB1-4DC2-B445-862E-7D59106F092A}" type="slidenum">
              <a:rPr lang="en-US" smtClean="0"/>
              <a:t>22</a:t>
            </a:fld>
            <a:endParaRPr lang="en-US" dirty="0"/>
          </a:p>
        </p:txBody>
      </p:sp>
      <p:sp>
        <p:nvSpPr>
          <p:cNvPr id="4" name="Content Placeholder 3"/>
          <p:cNvSpPr>
            <a:spLocks noGrp="1"/>
          </p:cNvSpPr>
          <p:nvPr>
            <p:ph sz="quarter" idx="13"/>
          </p:nvPr>
        </p:nvSpPr>
        <p:spPr/>
        <p:txBody>
          <a:bodyPr/>
          <a:lstStyle/>
          <a:p>
            <a:pPr marL="0" indent="0">
              <a:buNone/>
            </a:pPr>
            <a:r>
              <a:rPr lang="en-US" dirty="0"/>
              <a:t>Overall Health of the Project:</a:t>
            </a:r>
          </a:p>
          <a:p>
            <a:r>
              <a:rPr lang="en-US" dirty="0" smtClean="0"/>
              <a:t>Technical </a:t>
            </a:r>
            <a:r>
              <a:rPr lang="en-US" dirty="0"/>
              <a:t>issues being </a:t>
            </a:r>
            <a:r>
              <a:rPr lang="en-US" dirty="0" smtClean="0"/>
              <a:t>resolved. </a:t>
            </a:r>
          </a:p>
          <a:p>
            <a:r>
              <a:rPr lang="en-US" dirty="0" smtClean="0"/>
              <a:t>Host studies successfully getting answers to interface questions and enabling “</a:t>
            </a:r>
            <a:r>
              <a:rPr lang="en-US" dirty="0" err="1" smtClean="0"/>
              <a:t>hostability</a:t>
            </a:r>
            <a:r>
              <a:rPr lang="en-US" dirty="0" smtClean="0"/>
              <a:t>”. </a:t>
            </a:r>
          </a:p>
          <a:p>
            <a:r>
              <a:rPr lang="en-US" dirty="0" smtClean="0"/>
              <a:t>Some </a:t>
            </a:r>
            <a:r>
              <a:rPr lang="en-US" dirty="0"/>
              <a:t>milestones for instrument subsystems slipping and continue to be challenging</a:t>
            </a:r>
            <a:r>
              <a:rPr lang="en-US" dirty="0" smtClean="0"/>
              <a:t>. 2 months total slip for instrument delivery with 34 days of margin to the PI management agreement to HQ.</a:t>
            </a:r>
          </a:p>
          <a:p>
            <a:pPr lvl="1"/>
            <a:r>
              <a:rPr lang="en-US" dirty="0" smtClean="0"/>
              <a:t>Ball actively managing to recover/mitigate schedule </a:t>
            </a:r>
          </a:p>
          <a:p>
            <a:r>
              <a:rPr lang="en-US" dirty="0" smtClean="0"/>
              <a:t>Ground </a:t>
            </a:r>
            <a:r>
              <a:rPr lang="en-US" dirty="0"/>
              <a:t>Systems CDR successfully </a:t>
            </a:r>
            <a:r>
              <a:rPr lang="en-US" dirty="0" smtClean="0"/>
              <a:t>completed and team has begun drafting responses to actions assigned. </a:t>
            </a:r>
          </a:p>
          <a:p>
            <a:r>
              <a:rPr lang="en-US" dirty="0" smtClean="0"/>
              <a:t>Team communication is excellent.</a:t>
            </a:r>
          </a:p>
          <a:p>
            <a:r>
              <a:rPr lang="en-US" dirty="0" smtClean="0"/>
              <a:t>PI cost reserve in tact.</a:t>
            </a:r>
          </a:p>
          <a:p>
            <a:pPr marL="0" indent="0">
              <a:buNone/>
            </a:pPr>
            <a:endParaRPr lang="en-US" dirty="0"/>
          </a:p>
          <a:p>
            <a:endParaRPr lang="en-US" dirty="0"/>
          </a:p>
        </p:txBody>
      </p:sp>
    </p:spTree>
    <p:extLst>
      <p:ext uri="{BB962C8B-B14F-4D97-AF65-F5344CB8AC3E}">
        <p14:creationId xmlns:p14="http://schemas.microsoft.com/office/powerpoint/2010/main" val="364499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4528EB1-4DC2-B445-862E-7D59106F092A}" type="slidenum">
              <a:rPr lang="en-US" smtClean="0"/>
              <a:t>23</a:t>
            </a:fld>
            <a:endParaRPr lang="en-US" dirty="0"/>
          </a:p>
        </p:txBody>
      </p:sp>
      <p:sp>
        <p:nvSpPr>
          <p:cNvPr id="7" name="Content Placeholder 6"/>
          <p:cNvSpPr>
            <a:spLocks noGrp="1"/>
          </p:cNvSpPr>
          <p:nvPr>
            <p:ph sz="quarter" idx="4294967295"/>
          </p:nvPr>
        </p:nvSpPr>
        <p:spPr>
          <a:xfrm>
            <a:off x="223043" y="1167823"/>
            <a:ext cx="8704263" cy="5241925"/>
          </a:xfrm>
          <a:prstGeom prst="rect">
            <a:avLst/>
          </a:prstGeom>
        </p:spPr>
        <p:txBody>
          <a:bodyPr/>
          <a:lstStyle/>
          <a:p>
            <a:endParaRPr lang="en-US" sz="4800" dirty="0" smtClean="0"/>
          </a:p>
          <a:p>
            <a:endParaRPr lang="en-US" sz="4800" dirty="0"/>
          </a:p>
          <a:p>
            <a:endParaRPr lang="en-US" sz="4800" dirty="0"/>
          </a:p>
        </p:txBody>
      </p:sp>
      <p:sp>
        <p:nvSpPr>
          <p:cNvPr id="6" name="TextBox 5"/>
          <p:cNvSpPr txBox="1"/>
          <p:nvPr/>
        </p:nvSpPr>
        <p:spPr>
          <a:xfrm>
            <a:off x="758248" y="1828800"/>
            <a:ext cx="7633854" cy="2554545"/>
          </a:xfrm>
          <a:prstGeom prst="rect">
            <a:avLst/>
          </a:prstGeom>
          <a:noFill/>
        </p:spPr>
        <p:txBody>
          <a:bodyPr wrap="square" rtlCol="0">
            <a:spAutoFit/>
          </a:bodyPr>
          <a:lstStyle/>
          <a:p>
            <a:r>
              <a:rPr lang="en-US" sz="3200" dirty="0" smtClean="0"/>
              <a:t>If everyone is moving forward together, then success takes care of itself.</a:t>
            </a:r>
          </a:p>
          <a:p>
            <a:endParaRPr lang="en-US" sz="3200" dirty="0"/>
          </a:p>
          <a:p>
            <a:r>
              <a:rPr lang="en-US" sz="3200" dirty="0" smtClean="0"/>
              <a:t>Henry Ford</a:t>
            </a:r>
          </a:p>
          <a:p>
            <a:endParaRPr lang="en-US" sz="3200" dirty="0"/>
          </a:p>
        </p:txBody>
      </p:sp>
    </p:spTree>
    <p:extLst>
      <p:ext uri="{BB962C8B-B14F-4D97-AF65-F5344CB8AC3E}">
        <p14:creationId xmlns:p14="http://schemas.microsoft.com/office/powerpoint/2010/main" val="53323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0211" y="0"/>
            <a:ext cx="6546918" cy="1022296"/>
          </a:xfrm>
        </p:spPr>
        <p:txBody>
          <a:bodyPr/>
          <a:lstStyle/>
          <a:p>
            <a:r>
              <a:rPr lang="en-US" sz="3200" b="1" dirty="0" smtClean="0">
                <a:solidFill>
                  <a:schemeClr val="bg1"/>
                </a:solidFill>
              </a:rPr>
              <a:t>TEMPO </a:t>
            </a:r>
            <a:r>
              <a:rPr lang="en-US" sz="3200" b="1" dirty="0">
                <a:solidFill>
                  <a:schemeClr val="bg1"/>
                </a:solidFill>
              </a:rPr>
              <a:t>Instrument Project</a:t>
            </a:r>
            <a:br>
              <a:rPr lang="en-US" sz="3200" b="1" dirty="0">
                <a:solidFill>
                  <a:schemeClr val="bg1"/>
                </a:solidFill>
              </a:rPr>
            </a:br>
            <a:r>
              <a:rPr lang="en-US" sz="3200" b="1" dirty="0">
                <a:solidFill>
                  <a:schemeClr val="bg1"/>
                </a:solidFill>
              </a:rPr>
              <a:t>Detailed </a:t>
            </a:r>
            <a:r>
              <a:rPr lang="en-US" sz="3200" b="1" dirty="0" smtClean="0">
                <a:solidFill>
                  <a:schemeClr val="bg1"/>
                </a:solidFill>
              </a:rPr>
              <a:t>Organization Structure </a:t>
            </a:r>
            <a:r>
              <a:rPr lang="en-US" sz="3200" b="1" dirty="0">
                <a:solidFill>
                  <a:schemeClr val="bg1"/>
                </a:solidFill>
              </a:rPr>
              <a:t>Structure</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33" y="1077650"/>
            <a:ext cx="8547333" cy="5785605"/>
          </a:xfrm>
          <a:prstGeom prst="rect">
            <a:avLst/>
          </a:prstGeom>
        </p:spPr>
      </p:pic>
    </p:spTree>
    <p:extLst>
      <p:ext uri="{BB962C8B-B14F-4D97-AF65-F5344CB8AC3E}">
        <p14:creationId xmlns:p14="http://schemas.microsoft.com/office/powerpoint/2010/main" val="237496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077239"/>
            <a:ext cx="8944510" cy="5576050"/>
          </a:xfrm>
        </p:spPr>
        <p:txBody>
          <a:bodyPr/>
          <a:lstStyle/>
          <a:p>
            <a:pPr lvl="0" defTabSz="914400">
              <a:spcBef>
                <a:spcPts val="0"/>
              </a:spcBef>
              <a:spcAft>
                <a:spcPts val="300"/>
              </a:spcAft>
              <a:buFont typeface="Wingdings" panose="05000000000000000000" pitchFamily="2" charset="2"/>
              <a:buChar char="Ø"/>
            </a:pPr>
            <a:r>
              <a:rPr lang="en-US" sz="2000" dirty="0"/>
              <a:t>This was the CDR for the TEMPO Instrument Project Ground System</a:t>
            </a:r>
          </a:p>
          <a:p>
            <a:pPr marL="685800" lvl="1" defTabSz="914400">
              <a:spcBef>
                <a:spcPts val="0"/>
              </a:spcBef>
              <a:spcAft>
                <a:spcPts val="300"/>
              </a:spcAft>
              <a:buFont typeface="Arial" panose="020B0604020202020204" pitchFamily="34" charset="0"/>
              <a:buChar char="•"/>
            </a:pPr>
            <a:r>
              <a:rPr lang="en-US" sz="1800" dirty="0"/>
              <a:t>CDR for Instrument was held July 2015</a:t>
            </a:r>
          </a:p>
          <a:p>
            <a:pPr lvl="0" defTabSz="914400">
              <a:spcBef>
                <a:spcPts val="0"/>
              </a:spcBef>
              <a:spcAft>
                <a:spcPts val="300"/>
              </a:spcAft>
              <a:buFont typeface="Wingdings" panose="05000000000000000000" pitchFamily="2" charset="2"/>
              <a:buChar char="Ø"/>
            </a:pPr>
            <a:r>
              <a:rPr lang="en-US" sz="2000" dirty="0"/>
              <a:t>Project rated on a 5-level color scale for the six 7120.5E success criteria </a:t>
            </a:r>
          </a:p>
          <a:p>
            <a:pPr marL="685800" lvl="1" defTabSz="914400">
              <a:spcBef>
                <a:spcPts val="0"/>
              </a:spcBef>
              <a:spcAft>
                <a:spcPts val="300"/>
              </a:spcAft>
            </a:pPr>
            <a:r>
              <a:rPr lang="en-US" sz="1800" dirty="0"/>
              <a:t>Green: </a:t>
            </a:r>
            <a:r>
              <a:rPr lang="en-US" sz="1800" u="sng" dirty="0"/>
              <a:t>Agency Goals</a:t>
            </a:r>
            <a:r>
              <a:rPr lang="en-US" sz="1800" dirty="0"/>
              <a:t>, </a:t>
            </a:r>
            <a:r>
              <a:rPr lang="en-US" sz="1800" u="sng" dirty="0"/>
              <a:t>Technical Approach, Budget &amp; Schedule, Resources other than Budget</a:t>
            </a:r>
            <a:r>
              <a:rPr lang="en-US" sz="1800" dirty="0"/>
              <a:t>, </a:t>
            </a:r>
            <a:r>
              <a:rPr lang="en-US" sz="1800" u="sng" dirty="0"/>
              <a:t>Risk Management</a:t>
            </a:r>
            <a:endParaRPr lang="en-US" sz="1800" dirty="0"/>
          </a:p>
          <a:p>
            <a:pPr marL="685800" lvl="1" defTabSz="914400">
              <a:spcBef>
                <a:spcPts val="0"/>
              </a:spcBef>
              <a:spcAft>
                <a:spcPts val="300"/>
              </a:spcAft>
            </a:pPr>
            <a:r>
              <a:rPr lang="en-US" sz="1800" dirty="0"/>
              <a:t>Green/Yellow:  </a:t>
            </a:r>
            <a:r>
              <a:rPr lang="en-US" sz="1800" u="sng" dirty="0"/>
              <a:t>Management Approach</a:t>
            </a:r>
            <a:endParaRPr lang="en-US" sz="1800" dirty="0"/>
          </a:p>
          <a:p>
            <a:pPr marL="287338" indent="-287338" defTabSz="914400">
              <a:spcBef>
                <a:spcPts val="0"/>
              </a:spcBef>
              <a:spcAft>
                <a:spcPts val="300"/>
              </a:spcAft>
            </a:pPr>
            <a:r>
              <a:rPr lang="en-US" sz="2000" dirty="0" smtClean="0"/>
              <a:t>SRB </a:t>
            </a:r>
            <a:r>
              <a:rPr lang="en-US" sz="2000" dirty="0"/>
              <a:t>Chair added two persons with specialized ground system and operations experience</a:t>
            </a:r>
          </a:p>
          <a:p>
            <a:pPr marL="287338" indent="-287338" defTabSz="914400">
              <a:spcBef>
                <a:spcPts val="0"/>
              </a:spcBef>
              <a:spcAft>
                <a:spcPts val="300"/>
              </a:spcAft>
            </a:pPr>
            <a:endParaRPr lang="en-US" sz="2000" dirty="0"/>
          </a:p>
          <a:p>
            <a:pPr marL="287338" indent="-287338" defTabSz="914400">
              <a:spcBef>
                <a:spcPts val="0"/>
              </a:spcBef>
              <a:spcAft>
                <a:spcPts val="300"/>
              </a:spcAft>
            </a:pPr>
            <a:r>
              <a:rPr lang="en-US" sz="2000" dirty="0"/>
              <a:t>SRB noted that the PI team from SAO has robust experience for ground system development and science data processing</a:t>
            </a:r>
          </a:p>
          <a:p>
            <a:pPr marL="287338" indent="-287338" defTabSz="914400">
              <a:spcBef>
                <a:spcPts val="0"/>
              </a:spcBef>
              <a:spcAft>
                <a:spcPts val="300"/>
              </a:spcAft>
            </a:pPr>
            <a:endParaRPr lang="en-US" sz="2000" dirty="0"/>
          </a:p>
          <a:p>
            <a:pPr marL="287338" indent="-287338" defTabSz="914400">
              <a:spcBef>
                <a:spcPts val="0"/>
              </a:spcBef>
              <a:spcAft>
                <a:spcPts val="300"/>
              </a:spcAft>
            </a:pPr>
            <a:r>
              <a:rPr lang="en-US" sz="2000" dirty="0"/>
              <a:t>SRB assigned 5 Requests for Action, 4 Advisories, no issues. </a:t>
            </a:r>
          </a:p>
          <a:p>
            <a:pPr marL="287338" indent="-287338" defTabSz="914400">
              <a:spcBef>
                <a:spcPts val="0"/>
              </a:spcBef>
              <a:spcAft>
                <a:spcPts val="300"/>
              </a:spcAft>
            </a:pPr>
            <a:endParaRPr lang="en-US" sz="2000" dirty="0"/>
          </a:p>
          <a:p>
            <a:pPr marL="287338" indent="-287338" defTabSz="914400">
              <a:spcBef>
                <a:spcPts val="0"/>
              </a:spcBef>
              <a:spcAft>
                <a:spcPts val="300"/>
              </a:spcAft>
            </a:pPr>
            <a:r>
              <a:rPr lang="en-US" sz="2000" dirty="0"/>
              <a:t>None of the RFA are schedule-critical; SRB Chair requested the Project provide reasonable due dates</a:t>
            </a:r>
          </a:p>
          <a:p>
            <a:pPr marL="457200" lvl="1" indent="0">
              <a:buNone/>
            </a:pPr>
            <a:endParaRPr lang="en-US" sz="2000" dirty="0"/>
          </a:p>
        </p:txBody>
      </p:sp>
      <p:sp>
        <p:nvSpPr>
          <p:cNvPr id="6" name="Title 2"/>
          <p:cNvSpPr>
            <a:spLocks noGrp="1"/>
          </p:cNvSpPr>
          <p:nvPr>
            <p:ph type="title"/>
          </p:nvPr>
        </p:nvSpPr>
        <p:spPr>
          <a:xfrm>
            <a:off x="960120" y="274638"/>
            <a:ext cx="7429500" cy="638108"/>
          </a:xfrm>
        </p:spPr>
        <p:txBody>
          <a:bodyPr/>
          <a:lstStyle/>
          <a:p>
            <a:r>
              <a:rPr lang="en-US" sz="3200" b="1" dirty="0" smtClean="0">
                <a:solidFill>
                  <a:schemeClr val="bg1"/>
                </a:solidFill>
              </a:rPr>
              <a:t>GS CDR Executive Summary</a:t>
            </a:r>
            <a:endParaRPr lang="en-US" b="1" dirty="0">
              <a:solidFill>
                <a:schemeClr val="bg1"/>
              </a:solidFill>
            </a:endParaRPr>
          </a:p>
        </p:txBody>
      </p:sp>
      <p:sp>
        <p:nvSpPr>
          <p:cNvPr id="2" name="TextBox 1"/>
          <p:cNvSpPr txBox="1"/>
          <p:nvPr/>
        </p:nvSpPr>
        <p:spPr>
          <a:xfrm>
            <a:off x="3290023" y="6302064"/>
            <a:ext cx="2516863" cy="369332"/>
          </a:xfrm>
          <a:prstGeom prst="rect">
            <a:avLst/>
          </a:prstGeom>
          <a:noFill/>
        </p:spPr>
        <p:txBody>
          <a:bodyPr wrap="square" rtlCol="0">
            <a:spAutoFit/>
          </a:bodyPr>
          <a:lstStyle/>
          <a:p>
            <a:r>
              <a:rPr lang="en-US" dirty="0" smtClean="0">
                <a:solidFill>
                  <a:srgbClr val="0000FF"/>
                </a:solidFill>
              </a:rPr>
              <a:t>From SRB Chair </a:t>
            </a:r>
            <a:r>
              <a:rPr lang="en-US" dirty="0" err="1" smtClean="0">
                <a:solidFill>
                  <a:srgbClr val="0000FF"/>
                </a:solidFill>
              </a:rPr>
              <a:t>Outbrief</a:t>
            </a:r>
            <a:endParaRPr lang="en-US" dirty="0">
              <a:solidFill>
                <a:srgbClr val="0000FF"/>
              </a:solidFill>
            </a:endParaRPr>
          </a:p>
        </p:txBody>
      </p:sp>
    </p:spTree>
    <p:extLst>
      <p:ext uri="{BB962C8B-B14F-4D97-AF65-F5344CB8AC3E}">
        <p14:creationId xmlns:p14="http://schemas.microsoft.com/office/powerpoint/2010/main" val="372290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8226" y="205866"/>
            <a:ext cx="6270455" cy="638108"/>
          </a:xfrm>
        </p:spPr>
        <p:txBody>
          <a:bodyPr/>
          <a:lstStyle/>
          <a:p>
            <a:r>
              <a:rPr lang="en-US" sz="3200" b="1" dirty="0">
                <a:solidFill>
                  <a:schemeClr val="bg1"/>
                </a:solidFill>
                <a:latin typeface="Calibri" panose="020F0502020204030204" pitchFamily="34" charset="0"/>
                <a:cs typeface="Calibri" panose="020F0502020204030204" pitchFamily="34" charset="0"/>
              </a:rPr>
              <a:t>Engineering Score Card</a:t>
            </a:r>
            <a:endParaRPr lang="en-US" sz="3200" b="1" dirty="0">
              <a:latin typeface="Calibri" panose="020F0502020204030204" pitchFamily="34" charset="0"/>
              <a:cs typeface="Calibri" panose="020F0502020204030204" pitchFamily="34" charset="0"/>
            </a:endParaRPr>
          </a:p>
        </p:txBody>
      </p:sp>
      <p:sp>
        <p:nvSpPr>
          <p:cNvPr id="43" name="Rectangle 90"/>
          <p:cNvSpPr>
            <a:spLocks noChangeArrowheads="1"/>
          </p:cNvSpPr>
          <p:nvPr/>
        </p:nvSpPr>
        <p:spPr bwMode="auto">
          <a:xfrm>
            <a:off x="8027581" y="1352678"/>
            <a:ext cx="927116" cy="94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5725" tIns="41275" rIns="85725" bIns="41275">
            <a:spAutoFit/>
          </a:bodyPr>
          <a:lstStyle/>
          <a:p>
            <a:pPr defTabSz="862013" eaLnBrk="0" hangingPunct="0"/>
            <a:r>
              <a:rPr lang="en-US" sz="800" dirty="0">
                <a:solidFill>
                  <a:srgbClr val="000066"/>
                </a:solidFill>
                <a:latin typeface="Calibri" pitchFamily="34" charset="0"/>
              </a:rPr>
              <a:t>Green.  Progress according to plan. Meeting management plans or commitments. No action required.</a:t>
            </a:r>
          </a:p>
        </p:txBody>
      </p:sp>
      <p:sp>
        <p:nvSpPr>
          <p:cNvPr id="44" name="Rectangle 162"/>
          <p:cNvSpPr>
            <a:spLocks noChangeArrowheads="1"/>
          </p:cNvSpPr>
          <p:nvPr/>
        </p:nvSpPr>
        <p:spPr bwMode="auto">
          <a:xfrm>
            <a:off x="8027581" y="2313801"/>
            <a:ext cx="1105844" cy="180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5725" tIns="41275" rIns="85725" bIns="41275">
            <a:spAutoFit/>
          </a:bodyPr>
          <a:lstStyle/>
          <a:p>
            <a:pPr defTabSz="862013" eaLnBrk="0" hangingPunct="0"/>
            <a:r>
              <a:rPr lang="en-US" sz="800" dirty="0">
                <a:solidFill>
                  <a:srgbClr val="000066"/>
                </a:solidFill>
                <a:latin typeface="Calibri" pitchFamily="34" charset="0"/>
              </a:rPr>
              <a:t>Yellow.  Area of concern. Deviating from plans or commitments, but approved contingency/reserves exists to recover and successfully complete the program/project as approved. Needs attention. Problem can be resolved within the reporting organization.</a:t>
            </a:r>
          </a:p>
        </p:txBody>
      </p:sp>
      <p:sp>
        <p:nvSpPr>
          <p:cNvPr id="47" name="Oval 58"/>
          <p:cNvSpPr>
            <a:spLocks noChangeArrowheads="1"/>
          </p:cNvSpPr>
          <p:nvPr/>
        </p:nvSpPr>
        <p:spPr bwMode="auto">
          <a:xfrm>
            <a:off x="7854565" y="3222732"/>
            <a:ext cx="176213" cy="180975"/>
          </a:xfrm>
          <a:prstGeom prst="ellipse">
            <a:avLst/>
          </a:prstGeom>
          <a:solidFill>
            <a:srgbClr val="FFFF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sp>
        <p:nvSpPr>
          <p:cNvPr id="49" name="Rectangle 91"/>
          <p:cNvSpPr>
            <a:spLocks noChangeArrowheads="1"/>
          </p:cNvSpPr>
          <p:nvPr/>
        </p:nvSpPr>
        <p:spPr bwMode="auto">
          <a:xfrm>
            <a:off x="8030778" y="4136698"/>
            <a:ext cx="1130341" cy="146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5725" tIns="41275" rIns="85725" bIns="41275">
            <a:spAutoFit/>
          </a:bodyPr>
          <a:lstStyle/>
          <a:p>
            <a:pPr defTabSz="862013" eaLnBrk="0" hangingPunct="0"/>
            <a:r>
              <a:rPr lang="en-US" sz="800" dirty="0">
                <a:solidFill>
                  <a:srgbClr val="000066"/>
                </a:solidFill>
                <a:latin typeface="Calibri" pitchFamily="34" charset="0"/>
              </a:rPr>
              <a:t>Red.  Significant problem. Deviating from plans or commitments, with insufficient approved contingency/reserves to recover and successfully complete the program/project as approved.  Needs action. </a:t>
            </a:r>
          </a:p>
        </p:txBody>
      </p:sp>
      <p:sp>
        <p:nvSpPr>
          <p:cNvPr id="50" name="Oval 59"/>
          <p:cNvSpPr>
            <a:spLocks noChangeArrowheads="1"/>
          </p:cNvSpPr>
          <p:nvPr/>
        </p:nvSpPr>
        <p:spPr bwMode="auto">
          <a:xfrm>
            <a:off x="7849781" y="4687412"/>
            <a:ext cx="177800" cy="180975"/>
          </a:xfrm>
          <a:prstGeom prst="ellipse">
            <a:avLst/>
          </a:prstGeom>
          <a:solidFill>
            <a:srgbClr val="CC00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sp>
        <p:nvSpPr>
          <p:cNvPr id="51" name="Oval 55"/>
          <p:cNvSpPr>
            <a:spLocks noChangeArrowheads="1"/>
          </p:cNvSpPr>
          <p:nvPr/>
        </p:nvSpPr>
        <p:spPr bwMode="auto">
          <a:xfrm>
            <a:off x="7849781" y="1766982"/>
            <a:ext cx="177800" cy="180975"/>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sp>
        <p:nvSpPr>
          <p:cNvPr id="52" name="TextBox 23"/>
          <p:cNvSpPr txBox="1">
            <a:spLocks noChangeArrowheads="1"/>
          </p:cNvSpPr>
          <p:nvPr/>
        </p:nvSpPr>
        <p:spPr bwMode="auto">
          <a:xfrm>
            <a:off x="7854565" y="947274"/>
            <a:ext cx="1183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latin typeface="Calibri" pitchFamily="34" charset="0"/>
              </a:rPr>
              <a:t>LEGEND  DEFINITIONS</a:t>
            </a:r>
          </a:p>
        </p:txBody>
      </p:sp>
      <p:sp>
        <p:nvSpPr>
          <p:cNvPr id="99" name="TextBox 98"/>
          <p:cNvSpPr txBox="1"/>
          <p:nvPr/>
        </p:nvSpPr>
        <p:spPr>
          <a:xfrm>
            <a:off x="7870168" y="5975707"/>
            <a:ext cx="1252676" cy="707886"/>
          </a:xfrm>
          <a:prstGeom prst="rect">
            <a:avLst/>
          </a:prstGeom>
          <a:noFill/>
        </p:spPr>
        <p:txBody>
          <a:bodyPr wrap="square" rtlCol="0">
            <a:spAutoFit/>
          </a:bodyPr>
          <a:lstStyle/>
          <a:p>
            <a:r>
              <a:rPr lang="en-US" sz="800" dirty="0"/>
              <a:t>S</a:t>
            </a:r>
            <a:r>
              <a:rPr lang="en-US" sz="800" dirty="0" smtClean="0"/>
              <a:t>chedule Rating Basis: if </a:t>
            </a:r>
            <a:r>
              <a:rPr lang="en-US" sz="800" dirty="0"/>
              <a:t>anything is happening in the schedule that looks like it its resolution could impact </a:t>
            </a:r>
            <a:r>
              <a:rPr lang="en-US" sz="800" dirty="0" smtClean="0"/>
              <a:t>technical</a:t>
            </a:r>
            <a:endParaRPr lang="en-US" sz="800" dirty="0"/>
          </a:p>
        </p:txBody>
      </p:sp>
      <p:pic>
        <p:nvPicPr>
          <p:cNvPr id="54" name="Picture 53"/>
          <p:cNvPicPr>
            <a:picLocks noChangeAspect="1"/>
          </p:cNvPicPr>
          <p:nvPr/>
        </p:nvPicPr>
        <p:blipFill>
          <a:blip r:embed="rId3"/>
          <a:stretch>
            <a:fillRect/>
          </a:stretch>
        </p:blipFill>
        <p:spPr>
          <a:xfrm>
            <a:off x="7786484" y="5656858"/>
            <a:ext cx="1336360" cy="193468"/>
          </a:xfrm>
          <a:prstGeom prst="rect">
            <a:avLst/>
          </a:prstGeom>
        </p:spPr>
      </p:pic>
      <p:grpSp>
        <p:nvGrpSpPr>
          <p:cNvPr id="45" name="Group 44"/>
          <p:cNvGrpSpPr/>
          <p:nvPr/>
        </p:nvGrpSpPr>
        <p:grpSpPr>
          <a:xfrm>
            <a:off x="930292" y="5718376"/>
            <a:ext cx="281129" cy="283052"/>
            <a:chOff x="905696" y="5880467"/>
            <a:chExt cx="281129" cy="283052"/>
          </a:xfrm>
        </p:grpSpPr>
        <p:sp>
          <p:nvSpPr>
            <p:cNvPr id="46" name="Oval 55"/>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48" name="Straight Arrow Connector 47"/>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71773" y="5722281"/>
            <a:ext cx="281129" cy="283052"/>
            <a:chOff x="905696" y="5880467"/>
            <a:chExt cx="281129" cy="283052"/>
          </a:xfrm>
        </p:grpSpPr>
        <p:sp>
          <p:nvSpPr>
            <p:cNvPr id="56" name="Oval 55"/>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57" name="Straight Arrow Connector 56"/>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930288" y="6326756"/>
            <a:ext cx="281129" cy="283052"/>
            <a:chOff x="905696" y="5880467"/>
            <a:chExt cx="281129" cy="283052"/>
          </a:xfrm>
        </p:grpSpPr>
        <p:sp>
          <p:nvSpPr>
            <p:cNvPr id="59" name="Oval 55"/>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60" name="Straight Arrow Connector 59"/>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275613" y="6323862"/>
            <a:ext cx="281129" cy="283052"/>
            <a:chOff x="905696" y="5880467"/>
            <a:chExt cx="281129" cy="283052"/>
          </a:xfrm>
        </p:grpSpPr>
        <p:sp>
          <p:nvSpPr>
            <p:cNvPr id="63" name="Oval 55"/>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64" name="Straight Arrow Connector 63"/>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934192" y="2149194"/>
            <a:ext cx="281129" cy="283052"/>
            <a:chOff x="905696" y="5880467"/>
            <a:chExt cx="281129" cy="283052"/>
          </a:xfrm>
        </p:grpSpPr>
        <p:sp>
          <p:nvSpPr>
            <p:cNvPr id="66" name="Oval 55"/>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67" name="Straight Arrow Connector 66"/>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934188" y="4075338"/>
            <a:ext cx="281129" cy="283052"/>
            <a:chOff x="905696" y="5880467"/>
            <a:chExt cx="281129" cy="283052"/>
          </a:xfrm>
        </p:grpSpPr>
        <p:sp>
          <p:nvSpPr>
            <p:cNvPr id="117" name="Oval 116"/>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118" name="Straight Arrow Connector 117"/>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934200" y="1377182"/>
            <a:ext cx="281129" cy="283052"/>
            <a:chOff x="905696" y="5880467"/>
            <a:chExt cx="281129" cy="283052"/>
          </a:xfrm>
        </p:grpSpPr>
        <p:sp>
          <p:nvSpPr>
            <p:cNvPr id="120" name="Oval 119"/>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121" name="Straight Arrow Connector 120"/>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275639" y="2149194"/>
            <a:ext cx="281129" cy="283052"/>
            <a:chOff x="239071" y="2060854"/>
            <a:chExt cx="281129" cy="283052"/>
          </a:xfrm>
        </p:grpSpPr>
        <p:sp>
          <p:nvSpPr>
            <p:cNvPr id="62" name="Oval 55"/>
            <p:cNvSpPr>
              <a:spLocks noChangeArrowheads="1"/>
            </p:cNvSpPr>
            <p:nvPr/>
          </p:nvSpPr>
          <p:spPr bwMode="auto">
            <a:xfrm>
              <a:off x="239071" y="2060854"/>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68" name="Straight Arrow Connector 67"/>
            <p:cNvCxnSpPr/>
            <p:nvPr/>
          </p:nvCxnSpPr>
          <p:spPr>
            <a:xfrm>
              <a:off x="379610" y="2120182"/>
              <a:ext cx="0" cy="1722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271769" y="4070678"/>
            <a:ext cx="281129" cy="283052"/>
            <a:chOff x="905696" y="5880467"/>
            <a:chExt cx="281129" cy="283052"/>
          </a:xfrm>
        </p:grpSpPr>
        <p:sp>
          <p:nvSpPr>
            <p:cNvPr id="78" name="Oval 77"/>
            <p:cNvSpPr>
              <a:spLocks noChangeArrowheads="1"/>
            </p:cNvSpPr>
            <p:nvPr/>
          </p:nvSpPr>
          <p:spPr bwMode="auto">
            <a:xfrm>
              <a:off x="905696" y="5880467"/>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79" name="Straight Arrow Connector 78"/>
            <p:cNvCxnSpPr/>
            <p:nvPr/>
          </p:nvCxnSpPr>
          <p:spPr>
            <a:xfrm>
              <a:off x="950310" y="6025898"/>
              <a:ext cx="19189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275613" y="1371989"/>
            <a:ext cx="281129" cy="283052"/>
            <a:chOff x="239071" y="2060854"/>
            <a:chExt cx="281129" cy="283052"/>
          </a:xfrm>
        </p:grpSpPr>
        <p:sp>
          <p:nvSpPr>
            <p:cNvPr id="81" name="Oval 55"/>
            <p:cNvSpPr>
              <a:spLocks noChangeArrowheads="1"/>
            </p:cNvSpPr>
            <p:nvPr/>
          </p:nvSpPr>
          <p:spPr bwMode="auto">
            <a:xfrm>
              <a:off x="239071" y="2060854"/>
              <a:ext cx="281129" cy="283052"/>
            </a:xfrm>
            <a:prstGeom prst="ellipse">
              <a:avLst/>
            </a:prstGeom>
            <a:solidFill>
              <a:srgbClr val="009900"/>
            </a:solidFill>
            <a:ln w="9525">
              <a:solidFill>
                <a:schemeClr val="tx1"/>
              </a:solidFill>
              <a:round/>
              <a:headEnd/>
              <a:tailEnd/>
            </a:ln>
          </p:spPr>
          <p:txBody>
            <a:bodyPr wrap="none" anchor="ctr"/>
            <a:lstStyle/>
            <a:p>
              <a:pPr>
                <a:spcBef>
                  <a:spcPct val="20000"/>
                </a:spcBef>
                <a:buClr>
                  <a:schemeClr val="tx1"/>
                </a:buClr>
                <a:buFontTx/>
                <a:buChar char="•"/>
              </a:pPr>
              <a:endParaRPr lang="en-US">
                <a:latin typeface="Calibri" pitchFamily="34" charset="0"/>
              </a:endParaRPr>
            </a:p>
          </p:txBody>
        </p:sp>
        <p:cxnSp>
          <p:nvCxnSpPr>
            <p:cNvPr id="82" name="Straight Arrow Connector 81"/>
            <p:cNvCxnSpPr/>
            <p:nvPr/>
          </p:nvCxnSpPr>
          <p:spPr>
            <a:xfrm>
              <a:off x="379610" y="2120182"/>
              <a:ext cx="0" cy="1722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55" name="Date Placeholder 3"/>
          <p:cNvSpPr txBox="1">
            <a:spLocks/>
          </p:cNvSpPr>
          <p:nvPr/>
        </p:nvSpPr>
        <p:spPr>
          <a:xfrm>
            <a:off x="-3765" y="6641065"/>
            <a:ext cx="1078514" cy="217216"/>
          </a:xfrm>
          <a:prstGeom prst="rect">
            <a:avLst/>
          </a:prstGeom>
          <a:solidFill>
            <a:schemeClr val="bg1">
              <a:lumMod val="95000"/>
            </a:schemeClr>
          </a:solidFill>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dirty="0" smtClean="0">
                <a:solidFill>
                  <a:schemeClr val="bg1">
                    <a:lumMod val="50000"/>
                  </a:schemeClr>
                </a:solidFill>
                <a:latin typeface="Calibri" panose="020F0502020204030204" pitchFamily="34" charset="0"/>
              </a:rPr>
              <a:t>16</a:t>
            </a:r>
            <a:r>
              <a:rPr lang="en-US" altLang="en-US" sz="1200" baseline="0" dirty="0" smtClean="0">
                <a:solidFill>
                  <a:schemeClr val="bg1">
                    <a:lumMod val="50000"/>
                  </a:schemeClr>
                </a:solidFill>
                <a:latin typeface="Calibri" panose="020F0502020204030204" pitchFamily="34" charset="0"/>
              </a:rPr>
              <a:t> May 2016</a:t>
            </a:r>
            <a:endParaRPr lang="en-US" altLang="en-US" sz="1200" dirty="0">
              <a:solidFill>
                <a:schemeClr val="bg1">
                  <a:lumMod val="50000"/>
                </a:schemeClr>
              </a:solidFill>
              <a:latin typeface="Calibri" panose="020F0502020204030204" pitchFamily="34" charset="0"/>
            </a:endParaRPr>
          </a:p>
        </p:txBody>
      </p:sp>
      <p:sp>
        <p:nvSpPr>
          <p:cNvPr id="69" name="Footer Placeholder 4"/>
          <p:cNvSpPr txBox="1">
            <a:spLocks/>
          </p:cNvSpPr>
          <p:nvPr/>
        </p:nvSpPr>
        <p:spPr bwMode="auto">
          <a:xfrm>
            <a:off x="3122613" y="6627813"/>
            <a:ext cx="2895600" cy="228600"/>
          </a:xfrm>
          <a:prstGeom prst="rect">
            <a:avLst/>
          </a:prstGeom>
          <a:solidFill>
            <a:schemeClr val="bg1">
              <a:lumMod val="95000"/>
            </a:schemeClr>
          </a:solidFill>
          <a:ln>
            <a:noFill/>
          </a:ln>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endParaRPr lang="en-US" sz="1000" dirty="0" smtClean="0">
              <a:solidFill>
                <a:srgbClr val="898989"/>
              </a:solidFill>
              <a:latin typeface="Calibri" charset="0"/>
            </a:endParaRPr>
          </a:p>
        </p:txBody>
      </p:sp>
      <p:sp>
        <p:nvSpPr>
          <p:cNvPr id="70" name="Slide Number Placeholder 5"/>
          <p:cNvSpPr txBox="1">
            <a:spLocks/>
          </p:cNvSpPr>
          <p:nvPr/>
        </p:nvSpPr>
        <p:spPr>
          <a:xfrm>
            <a:off x="7010991" y="6627813"/>
            <a:ext cx="2133600" cy="228600"/>
          </a:xfrm>
          <a:prstGeom prst="rect">
            <a:avLst/>
          </a:prstGeom>
          <a:solidFill>
            <a:schemeClr val="bg1">
              <a:lumMod val="95000"/>
            </a:schemeClr>
          </a:solidFill>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eaLnBrk="1" hangingPunct="1"/>
            <a:fld id="{F7CFC6E7-A44A-4B16-8F98-466B08A6B9E4}" type="slidenum">
              <a:rPr lang="en-US" altLang="en-US" sz="1200">
                <a:solidFill>
                  <a:schemeClr val="bg1">
                    <a:lumMod val="50000"/>
                  </a:schemeClr>
                </a:solidFill>
                <a:latin typeface="Calibri" panose="020F0502020204030204" pitchFamily="34" charset="0"/>
              </a:rPr>
              <a:pPr algn="r" eaLnBrk="1" hangingPunct="1"/>
              <a:t>5</a:t>
            </a:fld>
            <a:endParaRPr lang="en-US" altLang="en-US" sz="1200" dirty="0">
              <a:solidFill>
                <a:schemeClr val="bg1">
                  <a:lumMod val="50000"/>
                </a:schemeClr>
              </a:solidFill>
              <a:latin typeface="Calibri" panose="020F0502020204030204" pitchFamily="34" charset="0"/>
            </a:endParaRPr>
          </a:p>
        </p:txBody>
      </p:sp>
      <p:sp>
        <p:nvSpPr>
          <p:cNvPr id="71" name="Date Placeholder 3"/>
          <p:cNvSpPr txBox="1">
            <a:spLocks/>
          </p:cNvSpPr>
          <p:nvPr/>
        </p:nvSpPr>
        <p:spPr>
          <a:xfrm>
            <a:off x="3503613" y="6629681"/>
            <a:ext cx="2035796" cy="228600"/>
          </a:xfrm>
          <a:prstGeom prst="rect">
            <a:avLst/>
          </a:prstGeom>
          <a:solidFill>
            <a:schemeClr val="bg1">
              <a:lumMod val="95000"/>
            </a:schemeClr>
          </a:solidFill>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dirty="0" smtClean="0">
                <a:solidFill>
                  <a:schemeClr val="bg1">
                    <a:lumMod val="50000"/>
                  </a:schemeClr>
                </a:solidFill>
                <a:latin typeface="Calibri" panose="020F0502020204030204" pitchFamily="34" charset="0"/>
              </a:rPr>
              <a:t>Center</a:t>
            </a:r>
            <a:r>
              <a:rPr lang="en-US" altLang="en-US" sz="1200" baseline="0" dirty="0" smtClean="0">
                <a:solidFill>
                  <a:schemeClr val="bg1">
                    <a:lumMod val="50000"/>
                  </a:schemeClr>
                </a:solidFill>
                <a:latin typeface="Calibri" panose="020F0502020204030204" pitchFamily="34" charset="0"/>
              </a:rPr>
              <a:t> Management Council</a:t>
            </a:r>
            <a:endParaRPr lang="en-US" altLang="en-US" sz="1200" dirty="0">
              <a:solidFill>
                <a:schemeClr val="bg1">
                  <a:lumMod val="50000"/>
                </a:schemeClr>
              </a:solidFill>
              <a:latin typeface="Calibri" panose="020F0502020204030204" pitchFamily="34" charset="0"/>
            </a:endParaRPr>
          </a:p>
        </p:txBody>
      </p:sp>
      <p:graphicFrame>
        <p:nvGraphicFramePr>
          <p:cNvPr id="42" name="Group 2"/>
          <p:cNvGraphicFramePr>
            <a:graphicFrameLocks noGrp="1"/>
          </p:cNvGraphicFramePr>
          <p:nvPr>
            <p:extLst>
              <p:ext uri="{D42A27DB-BD31-4B8C-83A1-F6EECF244321}">
                <p14:modId xmlns:p14="http://schemas.microsoft.com/office/powerpoint/2010/main" val="2706748373"/>
              </p:ext>
            </p:extLst>
          </p:nvPr>
        </p:nvGraphicFramePr>
        <p:xfrm>
          <a:off x="100480" y="969133"/>
          <a:ext cx="7686004" cy="5721337"/>
        </p:xfrm>
        <a:graphic>
          <a:graphicData uri="http://schemas.openxmlformats.org/drawingml/2006/table">
            <a:tbl>
              <a:tblPr/>
              <a:tblGrid>
                <a:gridCol w="630948"/>
                <a:gridCol w="710368"/>
                <a:gridCol w="1156645"/>
                <a:gridCol w="5188043"/>
              </a:tblGrid>
              <a:tr h="262544">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0" lang="en-US" sz="1100" b="0" i="0" u="none" strike="noStrike" cap="none" normalizeH="0" baseline="0" dirty="0" smtClean="0">
                          <a:ln>
                            <a:noFill/>
                          </a:ln>
                          <a:solidFill>
                            <a:schemeClr val="tx1"/>
                          </a:solidFill>
                          <a:effectLst/>
                          <a:latin typeface="Arial" pitchFamily="34" charset="0"/>
                          <a:ea typeface="ＭＳ Ｐゴシック" pitchFamily="-105" charset="-128"/>
                        </a:rPr>
                        <a:t>Tech</a:t>
                      </a:r>
                    </a:p>
                  </a:txBody>
                  <a:tcPr marL="91437" marR="9143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0" lang="en-US" sz="1100" b="0" i="0" u="none" strike="noStrike" cap="none" normalizeH="0" baseline="0" dirty="0" err="1" smtClean="0">
                          <a:ln>
                            <a:noFill/>
                          </a:ln>
                          <a:solidFill>
                            <a:schemeClr val="tx1"/>
                          </a:solidFill>
                          <a:effectLst/>
                          <a:latin typeface="Arial" pitchFamily="34" charset="0"/>
                          <a:ea typeface="ＭＳ Ｐゴシック" pitchFamily="-105" charset="-128"/>
                        </a:rPr>
                        <a:t>Sched</a:t>
                      </a: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5" charset="-128"/>
                        </a:rPr>
                        <a:t>Area</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5" charset="-128"/>
                        </a:rPr>
                        <a:t>Comments</a:t>
                      </a:r>
                    </a:p>
                  </a:txBody>
                  <a:tcPr marL="91437" marR="9143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r>
              <a:tr h="437583">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5" charset="-128"/>
                        </a:rPr>
                        <a:t>Overall Assessment</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1200" b="0" i="0" u="sng" strike="noStrike" cap="none" normalizeH="0" baseline="0" dirty="0" smtClean="0">
                          <a:ln>
                            <a:noFill/>
                          </a:ln>
                          <a:solidFill>
                            <a:schemeClr val="tx1"/>
                          </a:solidFill>
                          <a:effectLst/>
                          <a:latin typeface="Arial" pitchFamily="34" charset="0"/>
                          <a:ea typeface="ＭＳ Ｐゴシック" pitchFamily="-105" charset="-128"/>
                          <a:cs typeface="Arial" panose="020B0604020202020204" pitchFamily="34" charset="0"/>
                        </a:rPr>
                        <a:t>Instrument technical issues have been resolved or are in a resolution process that fits within the schedule. </a:t>
                      </a:r>
                      <a:r>
                        <a:rPr lang="en-US" sz="1200" u="sng" kern="1200" baseline="0" dirty="0" smtClean="0">
                          <a:solidFill>
                            <a:schemeClr val="tx1"/>
                          </a:solidFill>
                          <a:effectLst/>
                          <a:latin typeface="Arial" panose="020B0604020202020204" pitchFamily="34" charset="0"/>
                          <a:ea typeface="+mn-ea"/>
                          <a:cs typeface="Arial" panose="020B0604020202020204" pitchFamily="34" charset="0"/>
                        </a:rPr>
                        <a:t>GS CDR successfully completed.</a:t>
                      </a:r>
                    </a:p>
                  </a:txBody>
                  <a:tcPr marL="91437" marR="9143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23836">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2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2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5" charset="-128"/>
                        </a:rPr>
                        <a:t>Systems Engineering</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200" u="none" baseline="0" dirty="0" smtClean="0">
                          <a:latin typeface="Arial" panose="020B0604020202020204" pitchFamily="34" charset="0"/>
                          <a:cs typeface="Arial" panose="020B0604020202020204" pitchFamily="34" charset="0"/>
                        </a:rPr>
                        <a:t>Directed CC/M&amp;P/MMOD SME replacement plan will result in no ability to transition to new SME and loss of corporate knowledge. Working with management to identify options to address the incurred risk associated with this that TEMPO does not have the authority to manage. 06Apr16 meeting with Ed Healy to discuss provided options. </a:t>
                      </a:r>
                      <a:r>
                        <a:rPr lang="en-US" sz="1200" u="sng" baseline="0" dirty="0" smtClean="0">
                          <a:latin typeface="Arial" panose="020B0604020202020204" pitchFamily="34" charset="0"/>
                          <a:cs typeface="Arial" panose="020B0604020202020204" pitchFamily="34" charset="0"/>
                        </a:rPr>
                        <a:t>29Apr16 meeting with Ed Healy identified progress but work is still ongoing to resolve the </a:t>
                      </a:r>
                      <a:r>
                        <a:rPr lang="en-US" sz="1200" u="sng" baseline="0" dirty="0" smtClean="0">
                          <a:solidFill>
                            <a:schemeClr val="tx1"/>
                          </a:solidFill>
                          <a:latin typeface="Arial" panose="020B0604020202020204" pitchFamily="34" charset="0"/>
                          <a:cs typeface="Arial" panose="020B0604020202020204" pitchFamily="34" charset="0"/>
                        </a:rPr>
                        <a:t>concern. I am cautiously optimistic of an acceptable resolution.</a:t>
                      </a:r>
                      <a:endParaRPr lang="en-US" sz="1200" u="sng" dirty="0" smtClean="0">
                        <a:solidFill>
                          <a:schemeClr val="tx1"/>
                        </a:solidFill>
                        <a:latin typeface="Arial" panose="020B0604020202020204" pitchFamily="34" charset="0"/>
                        <a:cs typeface="Arial" panose="020B0604020202020204" pitchFamily="34" charset="0"/>
                      </a:endParaRPr>
                    </a:p>
                  </a:txBody>
                  <a:tcPr marL="91437" marR="9143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5461">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5" charset="-128"/>
                        </a:rPr>
                        <a:t>Instrument</a:t>
                      </a:r>
                    </a:p>
                    <a:p>
                      <a:pPr marL="0" marR="0" lvl="0" indent="0" algn="l" defTabSz="914400" rtl="0" eaLnBrk="1" fontAlgn="base" latinLnBrk="0" hangingPunct="1">
                        <a:lnSpc>
                          <a:spcPct val="90000"/>
                        </a:lnSpc>
                        <a:spcBef>
                          <a:spcPct val="2000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u="sng" dirty="0" smtClean="0">
                          <a:latin typeface="Arial" panose="020B0604020202020204" pitchFamily="34" charset="0"/>
                          <a:cs typeface="Arial" panose="020B0604020202020204" pitchFamily="34" charset="0"/>
                        </a:rPr>
                        <a:t>Detectors:</a:t>
                      </a:r>
                      <a:r>
                        <a:rPr lang="en-US" sz="1100" u="sng" dirty="0" smtClean="0">
                          <a:latin typeface="Arial" panose="020B0604020202020204" pitchFamily="34" charset="0"/>
                          <a:cs typeface="Arial" panose="020B0604020202020204" pitchFamily="34" charset="0"/>
                        </a:rPr>
                        <a:t> Both flight CCDs have been installed on baseplate and wire bonded to the CCD Interface board. </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dirty="0" smtClean="0">
                          <a:solidFill>
                            <a:schemeClr val="tx1"/>
                          </a:solidFill>
                          <a:latin typeface="Arial" panose="020B0604020202020204" pitchFamily="34" charset="0"/>
                          <a:ea typeface="ＭＳ Ｐゴシック" pitchFamily="-105" charset="-128"/>
                          <a:cs typeface="Arial" panose="020B0604020202020204" pitchFamily="34" charset="0"/>
                        </a:rPr>
                        <a:t>Detector</a:t>
                      </a:r>
                      <a:r>
                        <a:rPr lang="en-US" sz="1100" b="1" baseline="0" dirty="0" smtClean="0">
                          <a:solidFill>
                            <a:schemeClr val="tx1"/>
                          </a:solidFill>
                          <a:latin typeface="Arial" panose="020B0604020202020204" pitchFamily="34" charset="0"/>
                          <a:ea typeface="ＭＳ Ｐゴシック" pitchFamily="-105" charset="-128"/>
                          <a:cs typeface="Arial" panose="020B0604020202020204" pitchFamily="34" charset="0"/>
                        </a:rPr>
                        <a:t> Radiation Degradation Factor: </a:t>
                      </a:r>
                      <a:r>
                        <a:rPr lang="en-US" sz="1100" u="sng" baseline="0" dirty="0" smtClean="0">
                          <a:solidFill>
                            <a:schemeClr val="tx1"/>
                          </a:solidFill>
                          <a:latin typeface="Arial" panose="020B0604020202020204" pitchFamily="34" charset="0"/>
                          <a:cs typeface="Arial" panose="020B0604020202020204" pitchFamily="34" charset="0"/>
                        </a:rPr>
                        <a:t>Review of updated </a:t>
                      </a:r>
                      <a:r>
                        <a:rPr lang="en-US" sz="1100" u="sng" dirty="0" smtClean="0">
                          <a:solidFill>
                            <a:schemeClr val="tx1"/>
                          </a:solidFill>
                          <a:latin typeface="Arial" panose="020B0604020202020204" pitchFamily="34" charset="0"/>
                          <a:cs typeface="Arial" panose="020B0604020202020204" pitchFamily="34" charset="0"/>
                        </a:rPr>
                        <a:t>radiation</a:t>
                      </a:r>
                      <a:r>
                        <a:rPr lang="en-US" sz="1100" u="sng" baseline="0" dirty="0" smtClean="0">
                          <a:solidFill>
                            <a:schemeClr val="tx1"/>
                          </a:solidFill>
                          <a:latin typeface="Arial" panose="020B0604020202020204" pitchFamily="34" charset="0"/>
                          <a:cs typeface="Arial" panose="020B0604020202020204" pitchFamily="34" charset="0"/>
                        </a:rPr>
                        <a:t> model and analysis SERs is in progress.</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u="sng" baseline="0" dirty="0" smtClean="0">
                          <a:solidFill>
                            <a:schemeClr val="tx1"/>
                          </a:solidFill>
                          <a:latin typeface="Arial" panose="020B0604020202020204" pitchFamily="34" charset="0"/>
                          <a:cs typeface="Arial" panose="020B0604020202020204" pitchFamily="34" charset="0"/>
                        </a:rPr>
                        <a:t>Albedo Calibration: </a:t>
                      </a:r>
                      <a:r>
                        <a:rPr lang="en-US" sz="1100" b="0" u="sng" baseline="0" dirty="0" smtClean="0">
                          <a:solidFill>
                            <a:schemeClr val="tx1"/>
                          </a:solidFill>
                          <a:latin typeface="Arial" panose="020B0604020202020204" pitchFamily="34" charset="0"/>
                          <a:cs typeface="Arial" panose="020B0604020202020204" pitchFamily="34" charset="0"/>
                        </a:rPr>
                        <a:t>R</a:t>
                      </a:r>
                      <a:r>
                        <a:rPr lang="en-US" sz="1100" u="sng" dirty="0" smtClean="0">
                          <a:latin typeface="Arial" panose="020B0604020202020204" pitchFamily="34" charset="0"/>
                          <a:cs typeface="Arial" panose="020B0604020202020204" pitchFamily="34" charset="0"/>
                        </a:rPr>
                        <a:t>esolution path of more diffuser testing/calibration at GSFC and augmentation of the existing Instrument TVAC testing is being implemented</a:t>
                      </a:r>
                      <a:r>
                        <a:rPr lang="en-US" sz="1100" b="0" u="sng" baseline="0" dirty="0" smtClean="0">
                          <a:solidFill>
                            <a:schemeClr val="tx1"/>
                          </a:solidFill>
                          <a:latin typeface="Arial" panose="020B0604020202020204" pitchFamily="34" charset="0"/>
                          <a:cs typeface="Arial" panose="020B0604020202020204" pitchFamily="34" charset="0"/>
                        </a:rPr>
                        <a:t>. Verification planning meetings used to define the details. Started testing the</a:t>
                      </a:r>
                      <a:r>
                        <a:rPr lang="en-US" sz="1100" u="sng" dirty="0" smtClean="0">
                          <a:latin typeface="Arial" panose="020B0604020202020204" pitchFamily="34" charset="0"/>
                          <a:cs typeface="Arial" panose="020B0604020202020204" pitchFamily="34" charset="0"/>
                        </a:rPr>
                        <a:t> </a:t>
                      </a:r>
                      <a:r>
                        <a:rPr lang="en-US" sz="1100" u="sng" kern="1200" dirty="0" smtClean="0">
                          <a:solidFill>
                            <a:schemeClr val="tx1"/>
                          </a:solidFill>
                          <a:effectLst/>
                          <a:latin typeface="Arial" panose="020B0604020202020204" pitchFamily="34" charset="0"/>
                          <a:ea typeface="+mn-ea"/>
                          <a:cs typeface="Arial" panose="020B0604020202020204" pitchFamily="34" charset="0"/>
                        </a:rPr>
                        <a:t>Ball-provided mock diffuser </a:t>
                      </a:r>
                      <a:r>
                        <a:rPr lang="en-US" sz="1100" u="sng" baseline="0" dirty="0" smtClean="0">
                          <a:solidFill>
                            <a:schemeClr val="tx1"/>
                          </a:solidFill>
                          <a:latin typeface="Arial" panose="020B0604020202020204" pitchFamily="34" charset="0"/>
                          <a:cs typeface="Arial" panose="020B0604020202020204" pitchFamily="34" charset="0"/>
                        </a:rPr>
                        <a:t>in mid-April </a:t>
                      </a:r>
                      <a:r>
                        <a:rPr lang="en-US" sz="1100" u="sng" kern="1200" dirty="0" smtClean="0">
                          <a:solidFill>
                            <a:schemeClr val="tx1"/>
                          </a:solidFill>
                          <a:effectLst/>
                          <a:latin typeface="Arial" panose="020B0604020202020204" pitchFamily="34" charset="0"/>
                          <a:ea typeface="+mn-ea"/>
                          <a:cs typeface="Arial" panose="020B0604020202020204" pitchFamily="34" charset="0"/>
                        </a:rPr>
                        <a:t>to </a:t>
                      </a:r>
                      <a:r>
                        <a:rPr lang="en-US" sz="1100" u="sng" baseline="0" dirty="0" smtClean="0">
                          <a:solidFill>
                            <a:schemeClr val="tx1"/>
                          </a:solidFill>
                          <a:latin typeface="Arial" panose="020B0604020202020204" pitchFamily="34" charset="0"/>
                          <a:cs typeface="Arial" panose="020B0604020202020204" pitchFamily="34" charset="0"/>
                        </a:rPr>
                        <a:t>inform </a:t>
                      </a:r>
                      <a:r>
                        <a:rPr lang="en-US" sz="1100" u="sng" kern="1200" dirty="0" smtClean="0">
                          <a:solidFill>
                            <a:schemeClr val="tx1"/>
                          </a:solidFill>
                          <a:effectLst/>
                          <a:latin typeface="Arial" panose="020B0604020202020204" pitchFamily="34" charset="0"/>
                          <a:ea typeface="+mn-ea"/>
                          <a:cs typeface="Arial" panose="020B0604020202020204" pitchFamily="34" charset="0"/>
                        </a:rPr>
                        <a:t>the test set up and provide an opportunity </a:t>
                      </a:r>
                      <a:r>
                        <a:rPr lang="en-US" sz="1100" b="0" i="0" u="sng" kern="1200" dirty="0" smtClean="0">
                          <a:solidFill>
                            <a:schemeClr val="tx1"/>
                          </a:solidFill>
                          <a:effectLst/>
                          <a:latin typeface="Arial" panose="020B0604020202020204" pitchFamily="34" charset="0"/>
                          <a:ea typeface="+mn-ea"/>
                          <a:cs typeface="Arial" panose="020B0604020202020204" pitchFamily="34" charset="0"/>
                        </a:rPr>
                        <a:t>to better inform/optimize the test matrix</a:t>
                      </a:r>
                      <a:r>
                        <a:rPr lang="en-US" sz="1100" b="0" i="0" u="sng" baseline="0" dirty="0" smtClean="0">
                          <a:solidFill>
                            <a:schemeClr val="tx1"/>
                          </a:solidFill>
                          <a:latin typeface="Arial" panose="020B0604020202020204" pitchFamily="34" charset="0"/>
                          <a:cs typeface="Arial" panose="020B0604020202020204" pitchFamily="34" charset="0"/>
                        </a:rPr>
                        <a:t>. </a:t>
                      </a:r>
                      <a:r>
                        <a:rPr lang="en-US" sz="1100" b="0" i="0" u="sng" kern="1200" dirty="0" smtClean="0">
                          <a:solidFill>
                            <a:schemeClr val="tx1"/>
                          </a:solidFill>
                          <a:effectLst/>
                          <a:latin typeface="Arial" panose="020B0604020202020204" pitchFamily="34" charset="0"/>
                          <a:ea typeface="+mn-ea"/>
                          <a:cs typeface="Arial" panose="020B0604020202020204" pitchFamily="34" charset="0"/>
                        </a:rPr>
                        <a:t>GSFC has safely received the </a:t>
                      </a:r>
                      <a:r>
                        <a:rPr lang="en-US" sz="1100" b="0" i="0" u="sng" dirty="0" smtClean="0">
                          <a:solidFill>
                            <a:schemeClr val="tx1"/>
                          </a:solidFill>
                          <a:latin typeface="Arial" panose="020B0604020202020204" pitchFamily="34" charset="0"/>
                          <a:cs typeface="Arial" panose="020B0604020202020204" pitchFamily="34" charset="0"/>
                        </a:rPr>
                        <a:t>flight working </a:t>
                      </a:r>
                      <a:r>
                        <a:rPr lang="en-US" sz="1100" u="sng" dirty="0" smtClean="0">
                          <a:solidFill>
                            <a:schemeClr val="tx1"/>
                          </a:solidFill>
                          <a:latin typeface="Arial" panose="020B0604020202020204" pitchFamily="34" charset="0"/>
                          <a:cs typeface="Arial" panose="020B0604020202020204" pitchFamily="34" charset="0"/>
                        </a:rPr>
                        <a:t>diffuser and holding</a:t>
                      </a:r>
                      <a:r>
                        <a:rPr lang="en-US" sz="1100" u="sng" baseline="0" dirty="0" smtClean="0">
                          <a:solidFill>
                            <a:schemeClr val="tx1"/>
                          </a:solidFill>
                          <a:latin typeface="Arial" panose="020B0604020202020204" pitchFamily="34" charset="0"/>
                          <a:cs typeface="Arial" panose="020B0604020202020204" pitchFamily="34" charset="0"/>
                        </a:rPr>
                        <a:t> fixture and will s</a:t>
                      </a:r>
                      <a:r>
                        <a:rPr lang="en-US" sz="1100" u="sng" dirty="0" smtClean="0">
                          <a:solidFill>
                            <a:schemeClr val="tx1"/>
                          </a:solidFill>
                          <a:latin typeface="Arial" panose="020B0604020202020204" pitchFamily="34" charset="0"/>
                          <a:cs typeface="Arial" panose="020B0604020202020204" pitchFamily="34" charset="0"/>
                        </a:rPr>
                        <a:t>tart testing this week and complete by the mid-</a:t>
                      </a:r>
                      <a:r>
                        <a:rPr lang="en-US" sz="1100" u="sng" baseline="0" dirty="0" smtClean="0">
                          <a:solidFill>
                            <a:schemeClr val="tx1"/>
                          </a:solidFill>
                          <a:latin typeface="Arial" panose="020B0604020202020204" pitchFamily="34" charset="0"/>
                          <a:cs typeface="Arial" panose="020B0604020202020204" pitchFamily="34" charset="0"/>
                        </a:rPr>
                        <a:t>Sep16 need date</a:t>
                      </a:r>
                      <a:r>
                        <a:rPr lang="en-US" sz="1100" u="sng" dirty="0" smtClean="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u="sng" dirty="0" smtClean="0">
                          <a:solidFill>
                            <a:schemeClr val="tx1"/>
                          </a:solidFill>
                          <a:latin typeface="Arial" panose="020B0604020202020204" pitchFamily="34" charset="0"/>
                          <a:cs typeface="Arial" panose="020B0604020202020204" pitchFamily="34" charset="0"/>
                        </a:rPr>
                        <a:t>CMA:</a:t>
                      </a:r>
                      <a:r>
                        <a:rPr lang="en-US" sz="1100" b="0" u="sng" dirty="0" smtClean="0">
                          <a:solidFill>
                            <a:schemeClr val="tx1"/>
                          </a:solidFill>
                          <a:latin typeface="Arial" panose="020B0604020202020204" pitchFamily="34" charset="0"/>
                          <a:cs typeface="Arial" panose="020B0604020202020204" pitchFamily="34" charset="0"/>
                        </a:rPr>
                        <a:t> </a:t>
                      </a:r>
                      <a:r>
                        <a:rPr lang="en-US" sz="1100" u="sng" dirty="0" smtClean="0">
                          <a:solidFill>
                            <a:schemeClr val="tx1"/>
                          </a:solidFill>
                          <a:latin typeface="Arial" panose="020B0604020202020204" pitchFamily="34" charset="0"/>
                          <a:cs typeface="Arial" panose="020B0604020202020204" pitchFamily="34" charset="0"/>
                        </a:rPr>
                        <a:t>Working</a:t>
                      </a:r>
                      <a:r>
                        <a:rPr lang="en-US" sz="1100" u="sng" baseline="0" dirty="0" smtClean="0">
                          <a:solidFill>
                            <a:schemeClr val="tx1"/>
                          </a:solidFill>
                          <a:latin typeface="Arial" panose="020B0604020202020204" pitchFamily="34" charset="0"/>
                          <a:cs typeface="Arial" panose="020B0604020202020204" pitchFamily="34" charset="0"/>
                        </a:rPr>
                        <a:t> diffuser removed and shipped to GSFC</a:t>
                      </a:r>
                      <a:r>
                        <a:rPr lang="en-US" sz="1100" u="sng" dirty="0" smtClean="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u="sng" dirty="0" smtClean="0">
                          <a:solidFill>
                            <a:schemeClr val="tx1"/>
                          </a:solidFill>
                          <a:latin typeface="Arial" panose="020B0604020202020204" pitchFamily="34" charset="0"/>
                          <a:cs typeface="Arial" panose="020B0604020202020204" pitchFamily="34" charset="0"/>
                        </a:rPr>
                        <a:t>SMA:</a:t>
                      </a:r>
                      <a:r>
                        <a:rPr lang="en-US" sz="1100" b="0" u="sng" dirty="0" smtClean="0">
                          <a:solidFill>
                            <a:schemeClr val="tx1"/>
                          </a:solidFill>
                          <a:latin typeface="Arial" panose="020B0604020202020204" pitchFamily="34" charset="0"/>
                          <a:cs typeface="Arial" panose="020B0604020202020204" pitchFamily="34" charset="0"/>
                        </a:rPr>
                        <a:t> </a:t>
                      </a:r>
                      <a:r>
                        <a:rPr lang="en-US" sz="1100" u="sng" dirty="0" smtClean="0">
                          <a:solidFill>
                            <a:schemeClr val="tx1"/>
                          </a:solidFill>
                          <a:latin typeface="Arial" panose="020B0604020202020204" pitchFamily="34" charset="0"/>
                          <a:cs typeface="Arial" panose="020B0604020202020204" pitchFamily="34" charset="0"/>
                        </a:rPr>
                        <a:t>Functional testing complete. In TVAC.</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u="sng" baseline="0" dirty="0" smtClean="0">
                          <a:solidFill>
                            <a:schemeClr val="tx1"/>
                          </a:solidFill>
                          <a:latin typeface="Arial" panose="020B0604020202020204" pitchFamily="34" charset="0"/>
                          <a:cs typeface="Arial" panose="020B0604020202020204" pitchFamily="34" charset="0"/>
                        </a:rPr>
                        <a:t>Spectrometer</a:t>
                      </a:r>
                      <a:r>
                        <a:rPr lang="en-US" sz="1100" b="0" u="sng" baseline="0" dirty="0" smtClean="0">
                          <a:solidFill>
                            <a:schemeClr val="tx1"/>
                          </a:solidFill>
                          <a:latin typeface="Arial" panose="020B0604020202020204" pitchFamily="34" charset="0"/>
                          <a:cs typeface="Arial" panose="020B0604020202020204" pitchFamily="34" charset="0"/>
                        </a:rPr>
                        <a:t>:</a:t>
                      </a:r>
                      <a:r>
                        <a:rPr lang="en-US" sz="1100" u="sng" dirty="0" smtClean="0">
                          <a:solidFill>
                            <a:schemeClr val="tx1"/>
                          </a:solidFill>
                          <a:latin typeface="Arial" panose="020B0604020202020204" pitchFamily="34" charset="0"/>
                          <a:cs typeface="Arial" panose="020B0604020202020204" pitchFamily="34" charset="0"/>
                        </a:rPr>
                        <a:t> Ready for optics installation.</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100" b="1" u="sng" dirty="0" smtClean="0">
                          <a:solidFill>
                            <a:schemeClr val="tx1"/>
                          </a:solidFill>
                          <a:latin typeface="Arial" panose="020B0604020202020204" pitchFamily="34" charset="0"/>
                          <a:cs typeface="Arial" panose="020B0604020202020204" pitchFamily="34" charset="0"/>
                        </a:rPr>
                        <a:t>Telescope</a:t>
                      </a:r>
                      <a:r>
                        <a:rPr lang="en-US" sz="1100" b="1" u="sng" baseline="0" dirty="0" smtClean="0">
                          <a:solidFill>
                            <a:schemeClr val="tx1"/>
                          </a:solidFill>
                          <a:latin typeface="Arial" panose="020B0604020202020204" pitchFamily="34" charset="0"/>
                          <a:cs typeface="Arial" panose="020B0604020202020204" pitchFamily="34" charset="0"/>
                        </a:rPr>
                        <a:t> Structure</a:t>
                      </a:r>
                      <a:r>
                        <a:rPr lang="en-US" sz="1100" b="0" u="sng" baseline="0" dirty="0" smtClean="0">
                          <a:solidFill>
                            <a:schemeClr val="tx1"/>
                          </a:solidFill>
                          <a:latin typeface="Arial" panose="020B0604020202020204" pitchFamily="34" charset="0"/>
                          <a:cs typeface="Arial" panose="020B0604020202020204" pitchFamily="34" charset="0"/>
                        </a:rPr>
                        <a:t>: Assembly and test at AASC complete.</a:t>
                      </a:r>
                      <a:endParaRPr lang="en-US" sz="1200" b="0" u="sng" dirty="0" smtClean="0">
                        <a:latin typeface="Arial" panose="020B0604020202020204" pitchFamily="34" charset="0"/>
                        <a:cs typeface="Arial" panose="020B0604020202020204" pitchFamily="34" charset="0"/>
                      </a:endParaRPr>
                    </a:p>
                  </a:txBody>
                  <a:tcPr marL="91437" marR="9143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913">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1200" b="0" i="0" u="none" strike="noStrike" cap="none" normalizeH="0" baseline="0" dirty="0" err="1" smtClean="0">
                          <a:ln>
                            <a:noFill/>
                          </a:ln>
                          <a:solidFill>
                            <a:schemeClr val="tx1"/>
                          </a:solidFill>
                          <a:effectLst/>
                          <a:latin typeface="Arial" pitchFamily="34" charset="0"/>
                          <a:ea typeface="ＭＳ Ｐゴシック" pitchFamily="-105" charset="-128"/>
                          <a:cs typeface="Arial" panose="020B0604020202020204" pitchFamily="34" charset="0"/>
                        </a:rPr>
                        <a:t>Instr</a:t>
                      </a:r>
                      <a:r>
                        <a:rPr kumimoji="0" lang="en-US" sz="1200" b="0" i="0" u="none" strike="noStrike" cap="none" normalizeH="0" baseline="0" dirty="0" smtClean="0">
                          <a:ln>
                            <a:noFill/>
                          </a:ln>
                          <a:solidFill>
                            <a:schemeClr val="tx1"/>
                          </a:solidFill>
                          <a:effectLst/>
                          <a:latin typeface="Arial" pitchFamily="34" charset="0"/>
                          <a:ea typeface="ＭＳ Ｐゴシック" pitchFamily="-105" charset="-128"/>
                          <a:cs typeface="Arial" panose="020B0604020202020204" pitchFamily="34" charset="0"/>
                        </a:rPr>
                        <a:t> to S/C Interfaces and Environments</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200" u="none" dirty="0" smtClean="0">
                          <a:latin typeface="Arial" panose="020B0604020202020204" pitchFamily="34" charset="0"/>
                          <a:cs typeface="Arial" panose="020B0604020202020204" pitchFamily="34" charset="0"/>
                        </a:rPr>
                        <a:t>Host studies:</a:t>
                      </a:r>
                      <a:r>
                        <a:rPr lang="en-US" sz="1200" u="none" baseline="0" dirty="0" smtClean="0">
                          <a:latin typeface="Arial" panose="020B0604020202020204" pitchFamily="34" charset="0"/>
                          <a:cs typeface="Arial" panose="020B0604020202020204" pitchFamily="34" charset="0"/>
                        </a:rPr>
                        <a:t> Individual meetings with each vendor continuing</a:t>
                      </a:r>
                      <a:r>
                        <a:rPr lang="en-US" sz="1200" u="none" dirty="0" smtClean="0">
                          <a:latin typeface="Arial" panose="020B0604020202020204" pitchFamily="34" charset="0"/>
                          <a:cs typeface="Arial" panose="020B0604020202020204" pitchFamily="34" charset="0"/>
                        </a:rPr>
                        <a:t>. Using studies to evaluate</a:t>
                      </a:r>
                      <a:r>
                        <a:rPr lang="en-US" sz="1200" u="none" baseline="0" dirty="0" smtClean="0">
                          <a:latin typeface="Arial" panose="020B0604020202020204" pitchFamily="34" charset="0"/>
                          <a:cs typeface="Arial" panose="020B0604020202020204" pitchFamily="34" charset="0"/>
                        </a:rPr>
                        <a:t> opportunity to operate detector colder.</a:t>
                      </a:r>
                    </a:p>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200" u="none" baseline="0" dirty="0" smtClean="0">
                          <a:latin typeface="Arial" panose="020B0604020202020204" pitchFamily="34" charset="0"/>
                          <a:cs typeface="Arial" panose="020B0604020202020204" pitchFamily="34" charset="0"/>
                        </a:rPr>
                        <a:t>Supporting personnel transitions.</a:t>
                      </a:r>
                      <a:endParaRPr lang="en-US" sz="1200" u="none" dirty="0" smtClean="0">
                        <a:latin typeface="Arial" panose="020B0604020202020204" pitchFamily="34" charset="0"/>
                        <a:cs typeface="Arial" panose="020B0604020202020204" pitchFamily="34" charset="0"/>
                      </a:endParaRPr>
                    </a:p>
                  </a:txBody>
                  <a:tcPr marL="91437" marR="9143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116">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endParaRPr kumimoji="0" lang="en-US" sz="1100" b="1" i="0" u="none" strike="noStrike" cap="none" normalizeH="0" baseline="0" dirty="0" smtClean="0">
                        <a:ln>
                          <a:noFill/>
                        </a:ln>
                        <a:solidFill>
                          <a:schemeClr val="tx1"/>
                        </a:solidFill>
                        <a:effectLst/>
                        <a:latin typeface="Arial" pitchFamily="34" charset="0"/>
                        <a:ea typeface="ＭＳ Ｐゴシック" pitchFamily="-105" charset="-128"/>
                      </a:endParaRP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1100" b="0" i="0" u="none" strike="noStrike" cap="none" normalizeH="0" baseline="0" dirty="0" smtClean="0">
                          <a:ln>
                            <a:noFill/>
                          </a:ln>
                          <a:solidFill>
                            <a:schemeClr val="tx1"/>
                          </a:solidFill>
                          <a:effectLst/>
                          <a:latin typeface="Arial" pitchFamily="34" charset="0"/>
                          <a:ea typeface="ＭＳ Ｐゴシック" pitchFamily="-105" charset="-128"/>
                        </a:rPr>
                        <a:t>Ground Systems (IOC/SDPC)</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90000"/>
                        </a:lnSpc>
                        <a:spcBef>
                          <a:spcPct val="20000"/>
                        </a:spcBef>
                        <a:spcAft>
                          <a:spcPct val="0"/>
                        </a:spcAft>
                        <a:buClr>
                          <a:schemeClr val="tx1"/>
                        </a:buClr>
                        <a:buSzTx/>
                        <a:buFont typeface="Arial" pitchFamily="34" charset="0"/>
                        <a:buChar char="•"/>
                        <a:tabLst/>
                        <a:defRPr/>
                      </a:pPr>
                      <a:r>
                        <a:rPr lang="en-US" sz="1200" u="sng" baseline="0" dirty="0" smtClean="0">
                          <a:latin typeface="Arial" panose="020B0604020202020204" pitchFamily="34" charset="0"/>
                          <a:cs typeface="Arial" panose="020B0604020202020204" pitchFamily="34" charset="0"/>
                        </a:rPr>
                        <a:t>GS CDR </a:t>
                      </a:r>
                      <a:r>
                        <a:rPr lang="en-US" sz="1200" u="sng" kern="1200" baseline="0" dirty="0" smtClean="0">
                          <a:solidFill>
                            <a:schemeClr val="tx1"/>
                          </a:solidFill>
                          <a:effectLst/>
                          <a:latin typeface="Arial" panose="020B0604020202020204" pitchFamily="34" charset="0"/>
                          <a:ea typeface="+mn-ea"/>
                          <a:cs typeface="Arial" panose="020B0604020202020204" pitchFamily="34" charset="0"/>
                        </a:rPr>
                        <a:t>successfully completed</a:t>
                      </a:r>
                      <a:r>
                        <a:rPr lang="en-US" sz="1200" u="sng" baseline="0" dirty="0" smtClean="0">
                          <a:latin typeface="Arial" panose="020B0604020202020204" pitchFamily="34" charset="0"/>
                          <a:cs typeface="Arial" panose="020B0604020202020204" pitchFamily="34" charset="0"/>
                        </a:rPr>
                        <a:t>3-4May16. 5 RFAs, 4 Advisories</a:t>
                      </a:r>
                      <a:endParaRPr lang="en-US" sz="1200" u="none" baseline="0" dirty="0" smtClean="0">
                        <a:solidFill>
                          <a:schemeClr val="tx1"/>
                        </a:solidFill>
                        <a:latin typeface="Arial" panose="020B0604020202020204" pitchFamily="34" charset="0"/>
                        <a:cs typeface="Arial" panose="020B0604020202020204" pitchFamily="34" charset="0"/>
                      </a:endParaRPr>
                    </a:p>
                  </a:txBody>
                  <a:tcPr marL="91437" marR="9143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3534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TEMPO Instrument Project IMS </a:t>
            </a:r>
            <a:endParaRPr lang="en-US" b="1" dirty="0"/>
          </a:p>
        </p:txBody>
      </p:sp>
      <p:sp>
        <p:nvSpPr>
          <p:cNvPr id="3" name="Date Placeholder 2"/>
          <p:cNvSpPr>
            <a:spLocks noGrp="1"/>
          </p:cNvSpPr>
          <p:nvPr>
            <p:ph type="dt" sz="half" idx="4294967295"/>
          </p:nvPr>
        </p:nvSpPr>
        <p:spPr>
          <a:xfrm>
            <a:off x="0" y="6623554"/>
            <a:ext cx="2133600" cy="234446"/>
          </a:xfrm>
          <a:prstGeom prst="rect">
            <a:avLst/>
          </a:prstGeom>
        </p:spPr>
        <p:txBody>
          <a:bodyPr/>
          <a:lstStyle/>
          <a:p>
            <a:r>
              <a:rPr lang="en-US" smtClean="0"/>
              <a:t>May 26, 2016</a:t>
            </a:r>
            <a:endParaRPr lang="en-US" dirty="0"/>
          </a:p>
        </p:txBody>
      </p:sp>
      <p:sp>
        <p:nvSpPr>
          <p:cNvPr id="5" name="Slide Number Placeholder 4"/>
          <p:cNvSpPr>
            <a:spLocks noGrp="1"/>
          </p:cNvSpPr>
          <p:nvPr>
            <p:ph type="sldNum" sz="quarter" idx="11"/>
          </p:nvPr>
        </p:nvSpPr>
        <p:spPr/>
        <p:txBody>
          <a:bodyPr/>
          <a:lstStyle/>
          <a:p>
            <a:fld id="{24528EB1-4DC2-B445-862E-7D59106F092A}" type="slidenum">
              <a:rPr lang="en-US" smtClean="0"/>
              <a:t>6</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545"/>
            <a:ext cx="9144000" cy="5559009"/>
          </a:xfrm>
          <a:prstGeom prst="rect">
            <a:avLst/>
          </a:prstGeom>
        </p:spPr>
      </p:pic>
      <p:pic>
        <p:nvPicPr>
          <p:cNvPr id="4" name="Picture 3"/>
          <p:cNvPicPr>
            <a:picLocks noChangeAspect="1"/>
          </p:cNvPicPr>
          <p:nvPr/>
        </p:nvPicPr>
        <p:blipFill>
          <a:blip r:embed="rId4"/>
          <a:stretch>
            <a:fillRect/>
          </a:stretch>
        </p:blipFill>
        <p:spPr>
          <a:xfrm>
            <a:off x="88130" y="5334409"/>
            <a:ext cx="4487045" cy="1054699"/>
          </a:xfrm>
          <a:prstGeom prst="rect">
            <a:avLst/>
          </a:prstGeom>
        </p:spPr>
      </p:pic>
    </p:spTree>
    <p:extLst>
      <p:ext uri="{BB962C8B-B14F-4D97-AF65-F5344CB8AC3E}">
        <p14:creationId xmlns:p14="http://schemas.microsoft.com/office/powerpoint/2010/main" val="2218680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Instrument Project Risk Summary</a:t>
            </a:r>
          </a:p>
        </p:txBody>
      </p:sp>
      <p:sp>
        <p:nvSpPr>
          <p:cNvPr id="6" name="Date Placeholder 5"/>
          <p:cNvSpPr>
            <a:spLocks noGrp="1"/>
          </p:cNvSpPr>
          <p:nvPr>
            <p:ph type="dt" sz="half" idx="4294967295"/>
          </p:nvPr>
        </p:nvSpPr>
        <p:spPr>
          <a:xfrm>
            <a:off x="0" y="6623554"/>
            <a:ext cx="2133600" cy="234446"/>
          </a:xfrm>
          <a:prstGeom prst="rect">
            <a:avLst/>
          </a:prstGeom>
        </p:spPr>
        <p:txBody>
          <a:bodyPr/>
          <a:lstStyle/>
          <a:p>
            <a:r>
              <a:rPr lang="en-US" smtClean="0"/>
              <a:t>May 26, 2016</a:t>
            </a:r>
            <a:endParaRPr lang="en-US" dirty="0"/>
          </a:p>
        </p:txBody>
      </p:sp>
      <p:sp>
        <p:nvSpPr>
          <p:cNvPr id="43" name="Rounded Rectangle 42"/>
          <p:cNvSpPr/>
          <p:nvPr/>
        </p:nvSpPr>
        <p:spPr>
          <a:xfrm>
            <a:off x="231169" y="3852837"/>
            <a:ext cx="8681664" cy="2834752"/>
          </a:xfrm>
          <a:prstGeom prst="roundRect">
            <a:avLst>
              <a:gd name="adj" fmla="val 9243"/>
            </a:avLst>
          </a:prstGeom>
          <a:gradFill>
            <a:gsLst>
              <a:gs pos="0">
                <a:schemeClr val="accent1">
                  <a:lumMod val="40000"/>
                  <a:lumOff val="60000"/>
                </a:schemeClr>
              </a:gs>
              <a:gs pos="100000">
                <a:schemeClr val="accent1">
                  <a:lumMod val="20000"/>
                  <a:lumOff val="80000"/>
                </a:schemeClr>
              </a:gs>
            </a:gsLs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latin typeface="Helvetica"/>
                <a:ea typeface="ＭＳ Ｐゴシック" pitchFamily="34" charset="-128"/>
                <a:cs typeface="Helvetica"/>
                <a:sym typeface="Wingdings" pitchFamily="2" charset="2"/>
              </a:rPr>
              <a:t></a:t>
            </a:r>
            <a:endParaRPr lang="en-US" dirty="0"/>
          </a:p>
        </p:txBody>
      </p:sp>
      <p:grpSp>
        <p:nvGrpSpPr>
          <p:cNvPr id="44" name="Group 43"/>
          <p:cNvGrpSpPr/>
          <p:nvPr/>
        </p:nvGrpSpPr>
        <p:grpSpPr>
          <a:xfrm>
            <a:off x="613215" y="4324946"/>
            <a:ext cx="3205794" cy="1034383"/>
            <a:chOff x="338218" y="4495269"/>
            <a:chExt cx="3205794" cy="992382"/>
          </a:xfrm>
        </p:grpSpPr>
        <p:sp>
          <p:nvSpPr>
            <p:cNvPr id="76" name="Rounded Rectangle 75"/>
            <p:cNvSpPr/>
            <p:nvPr/>
          </p:nvSpPr>
          <p:spPr>
            <a:xfrm>
              <a:off x="338218" y="4495269"/>
              <a:ext cx="3205794" cy="992382"/>
            </a:xfrm>
            <a:prstGeom prst="roundRect">
              <a:avLst>
                <a:gd name="adj" fmla="val 9243"/>
              </a:avLst>
            </a:prstGeom>
            <a:gradFill>
              <a:gsLst>
                <a:gs pos="0">
                  <a:srgbClr val="E9EFF7"/>
                </a:gs>
                <a:gs pos="100000">
                  <a:srgbClr val="F6F8FC"/>
                </a:gs>
              </a:gsLst>
            </a:gra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dirty="0" smtClean="0"/>
                <a:t>  </a:t>
              </a:r>
              <a:endParaRPr lang="en-US" sz="1600" dirty="0"/>
            </a:p>
          </p:txBody>
        </p:sp>
        <p:sp>
          <p:nvSpPr>
            <p:cNvPr id="77" name="Rounded Rectangle 76"/>
            <p:cNvSpPr/>
            <p:nvPr/>
          </p:nvSpPr>
          <p:spPr>
            <a:xfrm>
              <a:off x="470019" y="5031871"/>
              <a:ext cx="1371600" cy="320040"/>
            </a:xfrm>
            <a:prstGeom prst="roundRect">
              <a:avLst>
                <a:gd name="adj" fmla="val 9243"/>
              </a:avLst>
            </a:prstGeom>
            <a:solidFill>
              <a:schemeClr val="tx2">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5102: </a:t>
              </a:r>
              <a:r>
                <a:rPr lang="en-US" sz="900" dirty="0" smtClean="0">
                  <a:solidFill>
                    <a:schemeClr val="tx1"/>
                  </a:solidFill>
                </a:rPr>
                <a:t>TEMPO Spectrometer Alignment</a:t>
              </a:r>
              <a:endParaRPr lang="en-US" sz="900" dirty="0">
                <a:solidFill>
                  <a:schemeClr val="tx1"/>
                </a:solidFill>
              </a:endParaRPr>
            </a:p>
          </p:txBody>
        </p:sp>
        <p:sp>
          <p:nvSpPr>
            <p:cNvPr id="78" name="Rounded Rectangle 77"/>
            <p:cNvSpPr/>
            <p:nvPr/>
          </p:nvSpPr>
          <p:spPr>
            <a:xfrm>
              <a:off x="470019" y="4567143"/>
              <a:ext cx="1371600" cy="320040"/>
            </a:xfrm>
            <a:prstGeom prst="roundRect">
              <a:avLst>
                <a:gd name="adj" fmla="val 9243"/>
              </a:avLst>
            </a:prstGeom>
            <a:solidFill>
              <a:schemeClr val="tx2">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5101: High FPE Read Noise</a:t>
              </a:r>
              <a:endParaRPr lang="en-US" sz="1100" dirty="0">
                <a:solidFill>
                  <a:schemeClr val="tx1"/>
                </a:solidFill>
              </a:endParaRPr>
            </a:p>
          </p:txBody>
        </p:sp>
      </p:grpSp>
      <p:sp>
        <p:nvSpPr>
          <p:cNvPr id="45" name="TextBox 166"/>
          <p:cNvSpPr txBox="1"/>
          <p:nvPr/>
        </p:nvSpPr>
        <p:spPr>
          <a:xfrm>
            <a:off x="2706824" y="3790477"/>
            <a:ext cx="3884694" cy="5774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smtClean="0"/>
              <a:t>TEMPO TOP WBS 05 SPECIFIC RISKS:</a:t>
            </a:r>
          </a:p>
          <a:p>
            <a:r>
              <a:rPr lang="en-US" sz="1000" b="1" dirty="0"/>
              <a:t>Below risks have been evaluated by RCB, TEMPO Chief Engineer, &amp; </a:t>
            </a:r>
            <a:endParaRPr lang="en-US" sz="1000" b="1" dirty="0" smtClean="0"/>
          </a:p>
          <a:p>
            <a:r>
              <a:rPr lang="en-US" sz="1000" b="1" dirty="0" smtClean="0"/>
              <a:t>project </a:t>
            </a:r>
            <a:r>
              <a:rPr lang="en-US" sz="1000" b="1" dirty="0"/>
              <a:t>management and </a:t>
            </a:r>
            <a:r>
              <a:rPr lang="en-US" sz="1000" b="1" dirty="0" smtClean="0"/>
              <a:t>determined to not </a:t>
            </a:r>
            <a:r>
              <a:rPr lang="en-US" sz="1000" b="1" dirty="0"/>
              <a:t>meet elevation criteria</a:t>
            </a:r>
            <a:r>
              <a:rPr lang="en-US" sz="1000" b="1" dirty="0" smtClean="0"/>
              <a:t>.</a:t>
            </a:r>
            <a:endParaRPr lang="en-US" sz="1000" b="1" strike="sngStrike" dirty="0" smtClean="0"/>
          </a:p>
        </p:txBody>
      </p:sp>
      <p:sp>
        <p:nvSpPr>
          <p:cNvPr id="46" name="Rounded Rectangle 45"/>
          <p:cNvSpPr/>
          <p:nvPr/>
        </p:nvSpPr>
        <p:spPr>
          <a:xfrm>
            <a:off x="231168" y="1083994"/>
            <a:ext cx="8681665" cy="2657462"/>
          </a:xfrm>
          <a:prstGeom prst="roundRect">
            <a:avLst>
              <a:gd name="adj" fmla="val 6240"/>
            </a:avLst>
          </a:prstGeom>
          <a:gradFill>
            <a:gsLst>
              <a:gs pos="0">
                <a:schemeClr val="accent1">
                  <a:lumMod val="40000"/>
                  <a:lumOff val="60000"/>
                </a:schemeClr>
              </a:gs>
              <a:gs pos="100000">
                <a:schemeClr val="accent1">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Helvetica"/>
                <a:ea typeface="ＭＳ Ｐゴシック" pitchFamily="34" charset="-128"/>
                <a:cs typeface="Helvetica"/>
                <a:sym typeface="Wingdings" pitchFamily="2" charset="2"/>
              </a:rPr>
              <a:t></a:t>
            </a:r>
            <a:endParaRPr lang="en-US" sz="1600" dirty="0"/>
          </a:p>
        </p:txBody>
      </p:sp>
      <p:sp>
        <p:nvSpPr>
          <p:cNvPr id="47" name="TextBox 168"/>
          <p:cNvSpPr txBox="1"/>
          <p:nvPr/>
        </p:nvSpPr>
        <p:spPr>
          <a:xfrm>
            <a:off x="247711" y="1091100"/>
            <a:ext cx="1840805" cy="6095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t>TEMPO Instrument Project Risks:</a:t>
            </a:r>
          </a:p>
        </p:txBody>
      </p:sp>
      <p:sp>
        <p:nvSpPr>
          <p:cNvPr id="48" name="Rounded Rectangle 47"/>
          <p:cNvSpPr/>
          <p:nvPr/>
        </p:nvSpPr>
        <p:spPr>
          <a:xfrm>
            <a:off x="2517819" y="1195375"/>
            <a:ext cx="1737967" cy="1024988"/>
          </a:xfrm>
          <a:prstGeom prst="roundRect">
            <a:avLst>
              <a:gd name="adj" fmla="val 9243"/>
            </a:avLst>
          </a:prstGeom>
          <a:gradFill>
            <a:gsLst>
              <a:gs pos="0">
                <a:srgbClr val="E9EFF7"/>
              </a:gs>
              <a:gs pos="100000">
                <a:srgbClr val="F6F8FC"/>
              </a:gs>
            </a:gsLst>
          </a:gradFill>
          <a:ln w="127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dirty="0"/>
          </a:p>
        </p:txBody>
      </p:sp>
      <p:sp>
        <p:nvSpPr>
          <p:cNvPr id="49" name="Rounded Rectangle 48"/>
          <p:cNvSpPr>
            <a:spLocks/>
          </p:cNvSpPr>
          <p:nvPr/>
        </p:nvSpPr>
        <p:spPr>
          <a:xfrm>
            <a:off x="2704496" y="1262533"/>
            <a:ext cx="329184" cy="324054"/>
          </a:xfrm>
          <a:prstGeom prst="roundRect">
            <a:avLst/>
          </a:prstGeom>
          <a:pattFill prst="pct40">
            <a:fgClr>
              <a:srgbClr val="FF000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effectLst>
                  <a:outerShdw blurRad="38100" dist="38100" dir="2700000" algn="tl">
                    <a:srgbClr val="000000">
                      <a:alpha val="43137"/>
                    </a:srgbClr>
                  </a:outerShdw>
                </a:effectLst>
              </a:rPr>
              <a:t>0</a:t>
            </a:r>
            <a:endParaRPr lang="en-US" sz="2000" dirty="0">
              <a:solidFill>
                <a:schemeClr val="tx1"/>
              </a:solidFill>
              <a:effectLst>
                <a:outerShdw blurRad="38100" dist="38100" dir="2700000" algn="tl">
                  <a:srgbClr val="000000">
                    <a:alpha val="43137"/>
                  </a:srgbClr>
                </a:outerShdw>
              </a:effectLst>
            </a:endParaRPr>
          </a:p>
        </p:txBody>
      </p:sp>
      <p:sp>
        <p:nvSpPr>
          <p:cNvPr id="50" name="TextBox 172"/>
          <p:cNvSpPr txBox="1"/>
          <p:nvPr/>
        </p:nvSpPr>
        <p:spPr>
          <a:xfrm>
            <a:off x="2995055" y="1221804"/>
            <a:ext cx="1164692" cy="4972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t>“Red” Risks</a:t>
            </a:r>
          </a:p>
          <a:p>
            <a:pPr algn="ctr"/>
            <a:r>
              <a:rPr lang="en-US" sz="900" dirty="0" smtClean="0"/>
              <a:t>(No change)</a:t>
            </a:r>
            <a:endParaRPr lang="en-US" sz="800" dirty="0"/>
          </a:p>
        </p:txBody>
      </p:sp>
      <p:sp>
        <p:nvSpPr>
          <p:cNvPr id="51" name="Rounded Rectangle 50"/>
          <p:cNvSpPr>
            <a:spLocks noChangeAspect="1"/>
          </p:cNvSpPr>
          <p:nvPr/>
        </p:nvSpPr>
        <p:spPr>
          <a:xfrm>
            <a:off x="613257" y="3162489"/>
            <a:ext cx="329184" cy="295984"/>
          </a:xfrm>
          <a:prstGeom prst="roundRect">
            <a:avLst/>
          </a:prstGeom>
          <a:pattFill prst="openDmnd">
            <a:fgClr>
              <a:schemeClr val="bg1">
                <a:lumMod val="65000"/>
              </a:schemeClr>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tx1"/>
                </a:solidFill>
                <a:effectLst>
                  <a:outerShdw blurRad="38100" dist="38100" dir="2700000" algn="tl">
                    <a:srgbClr val="000000">
                      <a:alpha val="43137"/>
                    </a:srgbClr>
                  </a:outerShdw>
                </a:effectLst>
              </a:rPr>
              <a:t>0</a:t>
            </a:r>
            <a:endParaRPr lang="en-US" dirty="0">
              <a:solidFill>
                <a:schemeClr val="tx1"/>
              </a:solidFill>
              <a:effectLst>
                <a:outerShdw blurRad="38100" dist="38100" dir="2700000" algn="tl">
                  <a:srgbClr val="000000">
                    <a:alpha val="43137"/>
                  </a:srgbClr>
                </a:outerShdw>
              </a:effectLst>
            </a:endParaRPr>
          </a:p>
        </p:txBody>
      </p:sp>
      <p:sp>
        <p:nvSpPr>
          <p:cNvPr id="52" name="TextBox 175"/>
          <p:cNvSpPr txBox="1"/>
          <p:nvPr/>
        </p:nvSpPr>
        <p:spPr>
          <a:xfrm>
            <a:off x="959203" y="3152127"/>
            <a:ext cx="2138747" cy="3208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“Closed” project risks</a:t>
            </a:r>
          </a:p>
        </p:txBody>
      </p:sp>
      <p:sp>
        <p:nvSpPr>
          <p:cNvPr id="53" name="Rounded Rectangle 52"/>
          <p:cNvSpPr>
            <a:spLocks noChangeAspect="1"/>
          </p:cNvSpPr>
          <p:nvPr/>
        </p:nvSpPr>
        <p:spPr>
          <a:xfrm>
            <a:off x="629075" y="2665402"/>
            <a:ext cx="330128" cy="320803"/>
          </a:xfrm>
          <a:prstGeom prst="roundRect">
            <a:avLst/>
          </a:prstGeom>
          <a:gradFill flip="none" rotWithShape="1">
            <a:gsLst>
              <a:gs pos="0">
                <a:schemeClr val="tx2">
                  <a:lumMod val="60000"/>
                  <a:lumOff val="40000"/>
                </a:schemeClr>
              </a:gs>
              <a:gs pos="100000">
                <a:schemeClr val="accent1">
                  <a:lumMod val="60000"/>
                  <a:lumOff val="4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effectLst>
                  <a:outerShdw blurRad="38100" dist="38100" dir="2700000" algn="tl">
                    <a:srgbClr val="000000">
                      <a:alpha val="43137"/>
                    </a:srgbClr>
                  </a:outerShdw>
                </a:effectLst>
              </a:rPr>
              <a:t>0</a:t>
            </a:r>
          </a:p>
        </p:txBody>
      </p:sp>
      <p:sp>
        <p:nvSpPr>
          <p:cNvPr id="54" name="TextBox 177"/>
          <p:cNvSpPr txBox="1"/>
          <p:nvPr/>
        </p:nvSpPr>
        <p:spPr>
          <a:xfrm>
            <a:off x="951434" y="2652029"/>
            <a:ext cx="2351312" cy="3208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“New” project risks validated</a:t>
            </a:r>
            <a:endParaRPr lang="en-US" sz="1400" dirty="0"/>
          </a:p>
        </p:txBody>
      </p:sp>
      <p:sp>
        <p:nvSpPr>
          <p:cNvPr id="56" name="Rounded Rectangle 55"/>
          <p:cNvSpPr/>
          <p:nvPr/>
        </p:nvSpPr>
        <p:spPr>
          <a:xfrm>
            <a:off x="446952" y="2582171"/>
            <a:ext cx="2785546" cy="99848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7" name="Rounded Rectangle 56"/>
          <p:cNvSpPr/>
          <p:nvPr/>
        </p:nvSpPr>
        <p:spPr>
          <a:xfrm>
            <a:off x="4447811" y="1195377"/>
            <a:ext cx="2109789" cy="1854523"/>
          </a:xfrm>
          <a:prstGeom prst="roundRect">
            <a:avLst>
              <a:gd name="adj" fmla="val 9243"/>
            </a:avLst>
          </a:prstGeom>
          <a:gradFill>
            <a:gsLst>
              <a:gs pos="0">
                <a:srgbClr val="E9EFF7"/>
              </a:gs>
              <a:gs pos="100000">
                <a:srgbClr val="F6F8FC"/>
              </a:gs>
            </a:gsLst>
          </a:gra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dirty="0"/>
          </a:p>
        </p:txBody>
      </p:sp>
      <p:sp>
        <p:nvSpPr>
          <p:cNvPr id="58" name="Rounded Rectangle 57"/>
          <p:cNvSpPr>
            <a:spLocks/>
          </p:cNvSpPr>
          <p:nvPr/>
        </p:nvSpPr>
        <p:spPr>
          <a:xfrm>
            <a:off x="4699300" y="1267040"/>
            <a:ext cx="329184" cy="324054"/>
          </a:xfrm>
          <a:prstGeom prst="roundRect">
            <a:avLst/>
          </a:prstGeom>
          <a:pattFill prst="wdDnDiag">
            <a:fgClr>
              <a:srgbClr val="FFD966"/>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effectLst>
                  <a:outerShdw blurRad="38100" dist="38100" dir="2700000" algn="tl">
                    <a:srgbClr val="000000">
                      <a:alpha val="43137"/>
                    </a:srgbClr>
                  </a:outerShdw>
                </a:effectLst>
              </a:rPr>
              <a:t>2</a:t>
            </a:r>
            <a:endParaRPr lang="en-US" sz="2000" dirty="0">
              <a:solidFill>
                <a:schemeClr val="tx1"/>
              </a:solidFill>
              <a:effectLst>
                <a:outerShdw blurRad="38100" dist="38100" dir="2700000" algn="tl">
                  <a:srgbClr val="000000">
                    <a:alpha val="43137"/>
                  </a:srgbClr>
                </a:outerShdw>
              </a:effectLst>
            </a:endParaRPr>
          </a:p>
        </p:txBody>
      </p:sp>
      <p:sp>
        <p:nvSpPr>
          <p:cNvPr id="59" name="TextBox 186"/>
          <p:cNvSpPr txBox="1"/>
          <p:nvPr/>
        </p:nvSpPr>
        <p:spPr>
          <a:xfrm>
            <a:off x="5056086" y="1221804"/>
            <a:ext cx="1368136" cy="4972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t>“Yellow” Risk</a:t>
            </a:r>
          </a:p>
          <a:p>
            <a:pPr algn="ctr"/>
            <a:r>
              <a:rPr lang="en-US" sz="900" dirty="0"/>
              <a:t>(No change</a:t>
            </a:r>
            <a:r>
              <a:rPr lang="en-US" sz="900" dirty="0" smtClean="0"/>
              <a:t>)</a:t>
            </a:r>
            <a:endParaRPr lang="en-US" sz="900" dirty="0"/>
          </a:p>
        </p:txBody>
      </p:sp>
      <p:sp>
        <p:nvSpPr>
          <p:cNvPr id="60" name="Rounded Rectangle 59"/>
          <p:cNvSpPr/>
          <p:nvPr/>
        </p:nvSpPr>
        <p:spPr>
          <a:xfrm>
            <a:off x="4588305" y="1844365"/>
            <a:ext cx="1828800" cy="381240"/>
          </a:xfrm>
          <a:prstGeom prst="roundRect">
            <a:avLst>
              <a:gd name="adj" fmla="val 9243"/>
            </a:avLst>
          </a:prstGeom>
          <a:solidFill>
            <a:schemeClr val="tx2">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a:solidFill>
                  <a:schemeClr val="tx1"/>
                </a:solidFill>
              </a:rPr>
              <a:t>03: Ozone Retrieval Performance</a:t>
            </a:r>
          </a:p>
        </p:txBody>
      </p:sp>
      <p:sp>
        <p:nvSpPr>
          <p:cNvPr id="63" name="Rounded Rectangle 62"/>
          <p:cNvSpPr/>
          <p:nvPr/>
        </p:nvSpPr>
        <p:spPr>
          <a:xfrm>
            <a:off x="4588305" y="2427012"/>
            <a:ext cx="1828800" cy="504652"/>
          </a:xfrm>
          <a:prstGeom prst="roundRect">
            <a:avLst>
              <a:gd name="adj" fmla="val 9243"/>
            </a:avLst>
          </a:prstGeom>
          <a:solidFill>
            <a:schemeClr val="tx2">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25: Data Correction to Compensate for Reduced Detector Performance</a:t>
            </a:r>
            <a:endParaRPr lang="en-US" sz="1100" dirty="0">
              <a:solidFill>
                <a:schemeClr val="tx1"/>
              </a:solidFill>
            </a:endParaRPr>
          </a:p>
        </p:txBody>
      </p:sp>
      <p:sp>
        <p:nvSpPr>
          <p:cNvPr id="64" name="Rounded Rectangle 63"/>
          <p:cNvSpPr/>
          <p:nvPr/>
        </p:nvSpPr>
        <p:spPr>
          <a:xfrm>
            <a:off x="6683523" y="1195376"/>
            <a:ext cx="2112264" cy="1854524"/>
          </a:xfrm>
          <a:prstGeom prst="roundRect">
            <a:avLst>
              <a:gd name="adj" fmla="val 9243"/>
            </a:avLst>
          </a:prstGeom>
          <a:gradFill>
            <a:gsLst>
              <a:gs pos="0">
                <a:srgbClr val="E9EFF7"/>
              </a:gs>
              <a:gs pos="100000">
                <a:srgbClr val="F6F8FC"/>
              </a:gs>
            </a:gsLst>
          </a:gra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dirty="0"/>
          </a:p>
        </p:txBody>
      </p:sp>
      <p:sp>
        <p:nvSpPr>
          <p:cNvPr id="65" name="Rounded Rectangle 64"/>
          <p:cNvSpPr>
            <a:spLocks/>
          </p:cNvSpPr>
          <p:nvPr/>
        </p:nvSpPr>
        <p:spPr>
          <a:xfrm>
            <a:off x="6986331" y="1254387"/>
            <a:ext cx="329184" cy="324054"/>
          </a:xfrm>
          <a:prstGeom prst="roundRect">
            <a:avLst/>
          </a:prstGeom>
          <a:pattFill prst="dkHorz">
            <a:fgClr>
              <a:srgbClr val="A9D18E"/>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effectLst>
                  <a:outerShdw blurRad="38100" dist="38100" dir="2700000" algn="tl">
                    <a:srgbClr val="000000">
                      <a:alpha val="43137"/>
                    </a:srgbClr>
                  </a:outerShdw>
                </a:effectLst>
              </a:rPr>
              <a:t>2</a:t>
            </a:r>
            <a:endParaRPr lang="en-US" sz="2000" dirty="0">
              <a:solidFill>
                <a:schemeClr val="tx1"/>
              </a:solidFill>
              <a:effectLst>
                <a:outerShdw blurRad="38100" dist="38100" dir="2700000" algn="tl">
                  <a:srgbClr val="000000">
                    <a:alpha val="43137"/>
                  </a:srgbClr>
                </a:outerShdw>
              </a:effectLst>
            </a:endParaRPr>
          </a:p>
        </p:txBody>
      </p:sp>
      <p:sp>
        <p:nvSpPr>
          <p:cNvPr id="66" name="TextBox 190"/>
          <p:cNvSpPr txBox="1"/>
          <p:nvPr/>
        </p:nvSpPr>
        <p:spPr>
          <a:xfrm>
            <a:off x="7312406" y="1219606"/>
            <a:ext cx="1327745" cy="4972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t>“Green” Risks</a:t>
            </a:r>
          </a:p>
          <a:p>
            <a:pPr algn="ctr"/>
            <a:r>
              <a:rPr lang="en-US" sz="900" dirty="0"/>
              <a:t>(No change</a:t>
            </a:r>
            <a:r>
              <a:rPr lang="en-US" sz="900" dirty="0" smtClean="0"/>
              <a:t>)</a:t>
            </a:r>
            <a:endParaRPr lang="en-US" sz="900" dirty="0"/>
          </a:p>
        </p:txBody>
      </p:sp>
      <p:sp>
        <p:nvSpPr>
          <p:cNvPr id="67" name="Rounded Rectangle 66"/>
          <p:cNvSpPr/>
          <p:nvPr/>
        </p:nvSpPr>
        <p:spPr>
          <a:xfrm>
            <a:off x="6851437" y="2431876"/>
            <a:ext cx="1828800" cy="499789"/>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23: </a:t>
            </a:r>
            <a:r>
              <a:rPr lang="en-US" sz="1100" dirty="0">
                <a:solidFill>
                  <a:schemeClr val="tx1"/>
                </a:solidFill>
              </a:rPr>
              <a:t>Availability of Pandora Ground-Based Validation Measurements</a:t>
            </a:r>
          </a:p>
        </p:txBody>
      </p:sp>
      <p:sp>
        <p:nvSpPr>
          <p:cNvPr id="68" name="Rounded Rectangle 67"/>
          <p:cNvSpPr/>
          <p:nvPr/>
        </p:nvSpPr>
        <p:spPr>
          <a:xfrm>
            <a:off x="6851437" y="1786735"/>
            <a:ext cx="1828800" cy="499789"/>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24: </a:t>
            </a:r>
            <a:r>
              <a:rPr lang="en-US" sz="1100" dirty="0">
                <a:solidFill>
                  <a:schemeClr val="tx1"/>
                </a:solidFill>
              </a:rPr>
              <a:t>Maturity of Formaldehyde Validation Measurements</a:t>
            </a:r>
          </a:p>
        </p:txBody>
      </p:sp>
      <p:grpSp>
        <p:nvGrpSpPr>
          <p:cNvPr id="69" name="Group 68"/>
          <p:cNvGrpSpPr/>
          <p:nvPr/>
        </p:nvGrpSpPr>
        <p:grpSpPr>
          <a:xfrm>
            <a:off x="4470160" y="4311480"/>
            <a:ext cx="3835640" cy="2342857"/>
            <a:chOff x="4370640" y="4472820"/>
            <a:chExt cx="3609915" cy="1816444"/>
          </a:xfrm>
        </p:grpSpPr>
        <p:sp>
          <p:nvSpPr>
            <p:cNvPr id="70" name="Rounded Rectangle 69"/>
            <p:cNvSpPr/>
            <p:nvPr/>
          </p:nvSpPr>
          <p:spPr>
            <a:xfrm>
              <a:off x="4370640" y="4472820"/>
              <a:ext cx="3609915" cy="1816444"/>
            </a:xfrm>
            <a:prstGeom prst="roundRect">
              <a:avLst>
                <a:gd name="adj" fmla="val 9243"/>
              </a:avLst>
            </a:prstGeom>
            <a:gradFill>
              <a:gsLst>
                <a:gs pos="0">
                  <a:srgbClr val="E9EFF7"/>
                </a:gs>
                <a:gs pos="100000">
                  <a:srgbClr val="F6F8FC"/>
                </a:gs>
              </a:gsLst>
            </a:gra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dirty="0"/>
            </a:p>
          </p:txBody>
        </p:sp>
        <p:sp>
          <p:nvSpPr>
            <p:cNvPr id="71" name="Rounded Rectangle 70"/>
            <p:cNvSpPr/>
            <p:nvPr/>
          </p:nvSpPr>
          <p:spPr>
            <a:xfrm>
              <a:off x="4538522" y="4557807"/>
              <a:ext cx="1490299" cy="328271"/>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0536: Spectral Features</a:t>
              </a:r>
              <a:endParaRPr lang="en-US" sz="1100" dirty="0">
                <a:solidFill>
                  <a:schemeClr val="tx1"/>
                </a:solidFill>
              </a:endParaRPr>
            </a:p>
          </p:txBody>
        </p:sp>
        <p:sp>
          <p:nvSpPr>
            <p:cNvPr id="72" name="Rounded Rectangle 71"/>
            <p:cNvSpPr/>
            <p:nvPr/>
          </p:nvSpPr>
          <p:spPr>
            <a:xfrm>
              <a:off x="4549029" y="5354698"/>
              <a:ext cx="1500833" cy="416430"/>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5111: Instrument Radiated Susceptibility Outages</a:t>
              </a:r>
              <a:endParaRPr lang="en-US" sz="1100" dirty="0">
                <a:solidFill>
                  <a:schemeClr val="tx1"/>
                </a:solidFill>
              </a:endParaRPr>
            </a:p>
          </p:txBody>
        </p:sp>
        <p:sp>
          <p:nvSpPr>
            <p:cNvPr id="73" name="Rounded Rectangle 72"/>
            <p:cNvSpPr/>
            <p:nvPr/>
          </p:nvSpPr>
          <p:spPr>
            <a:xfrm>
              <a:off x="6307852" y="4553740"/>
              <a:ext cx="1481392" cy="328271"/>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100" dirty="0" smtClean="0">
                <a:solidFill>
                  <a:schemeClr val="tx1"/>
                </a:solidFill>
              </a:endParaRPr>
            </a:p>
            <a:p>
              <a:pPr algn="ctr"/>
              <a:r>
                <a:rPr lang="en-US" sz="1100" dirty="0" smtClean="0">
                  <a:solidFill>
                    <a:schemeClr val="tx1"/>
                  </a:solidFill>
                </a:rPr>
                <a:t>0543: E/W GSD</a:t>
              </a:r>
            </a:p>
            <a:p>
              <a:pPr algn="ctr"/>
              <a:r>
                <a:rPr lang="en-US" sz="1100" dirty="0" smtClean="0">
                  <a:solidFill>
                    <a:schemeClr val="tx1"/>
                  </a:solidFill>
                </a:rPr>
                <a:t> </a:t>
              </a:r>
              <a:endParaRPr lang="en-US" sz="1100" dirty="0">
                <a:solidFill>
                  <a:schemeClr val="tx1"/>
                </a:solidFill>
              </a:endParaRPr>
            </a:p>
          </p:txBody>
        </p:sp>
        <p:sp>
          <p:nvSpPr>
            <p:cNvPr id="74" name="Rounded Rectangle 73"/>
            <p:cNvSpPr/>
            <p:nvPr/>
          </p:nvSpPr>
          <p:spPr>
            <a:xfrm>
              <a:off x="4539116" y="4922886"/>
              <a:ext cx="1497003" cy="362343"/>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0544: Spectrometer Slit Width </a:t>
              </a:r>
              <a:endParaRPr lang="en-US" sz="1100" dirty="0">
                <a:solidFill>
                  <a:schemeClr val="tx1"/>
                </a:solidFill>
              </a:endParaRPr>
            </a:p>
          </p:txBody>
        </p:sp>
      </p:grpSp>
      <p:sp>
        <p:nvSpPr>
          <p:cNvPr id="81" name="Rounded Rectangle 80"/>
          <p:cNvSpPr/>
          <p:nvPr/>
        </p:nvSpPr>
        <p:spPr>
          <a:xfrm>
            <a:off x="2282865" y="4393389"/>
            <a:ext cx="1371600" cy="342910"/>
          </a:xfrm>
          <a:prstGeom prst="roundRect">
            <a:avLst>
              <a:gd name="adj" fmla="val 9243"/>
            </a:avLst>
          </a:prstGeom>
          <a:solidFill>
            <a:schemeClr val="tx2">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0556</a:t>
            </a:r>
            <a:r>
              <a:rPr lang="en-US" sz="1100" dirty="0">
                <a:solidFill>
                  <a:schemeClr val="tx1"/>
                </a:solidFill>
              </a:rPr>
              <a:t>: </a:t>
            </a:r>
            <a:r>
              <a:rPr lang="en-US" sz="1100" dirty="0" smtClean="0">
                <a:solidFill>
                  <a:schemeClr val="tx1"/>
                </a:solidFill>
              </a:rPr>
              <a:t>Scan Mech Calibration</a:t>
            </a:r>
            <a:endParaRPr lang="en-US" sz="1100" dirty="0">
              <a:solidFill>
                <a:schemeClr val="tx1"/>
              </a:solidFill>
            </a:endParaRPr>
          </a:p>
        </p:txBody>
      </p:sp>
      <p:sp>
        <p:nvSpPr>
          <p:cNvPr id="62" name="Rounded Rectangle 61"/>
          <p:cNvSpPr/>
          <p:nvPr/>
        </p:nvSpPr>
        <p:spPr>
          <a:xfrm>
            <a:off x="6528504" y="4887186"/>
            <a:ext cx="1574022" cy="371696"/>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0520: N/S MTF </a:t>
            </a:r>
            <a:endParaRPr lang="en-US" sz="1100" dirty="0">
              <a:solidFill>
                <a:schemeClr val="tx1"/>
              </a:solidFill>
            </a:endParaRPr>
          </a:p>
        </p:txBody>
      </p:sp>
      <p:sp>
        <p:nvSpPr>
          <p:cNvPr id="41" name="Rounded Rectangle 40"/>
          <p:cNvSpPr/>
          <p:nvPr/>
        </p:nvSpPr>
        <p:spPr>
          <a:xfrm>
            <a:off x="2276710" y="4887186"/>
            <a:ext cx="1371600" cy="338970"/>
          </a:xfrm>
          <a:prstGeom prst="roundRect">
            <a:avLst>
              <a:gd name="adj" fmla="val 9243"/>
            </a:avLst>
          </a:prstGeom>
          <a:solidFill>
            <a:schemeClr val="tx2">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5110: Telescope Focus (MTF) &amp; CME</a:t>
            </a:r>
            <a:endParaRPr lang="en-US" sz="1100" dirty="0">
              <a:solidFill>
                <a:schemeClr val="tx1"/>
              </a:solidFill>
            </a:endParaRPr>
          </a:p>
        </p:txBody>
      </p:sp>
      <p:sp>
        <p:nvSpPr>
          <p:cNvPr id="42" name="Rounded Rectangle 41"/>
          <p:cNvSpPr/>
          <p:nvPr/>
        </p:nvSpPr>
        <p:spPr>
          <a:xfrm>
            <a:off x="6524358" y="5443508"/>
            <a:ext cx="1578168" cy="542535"/>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5113: Structure Composi-locks impact on STOP results</a:t>
            </a:r>
            <a:endParaRPr lang="en-US" sz="1100" dirty="0">
              <a:solidFill>
                <a:schemeClr val="tx1"/>
              </a:solidFill>
            </a:endParaRPr>
          </a:p>
        </p:txBody>
      </p:sp>
      <p:sp>
        <p:nvSpPr>
          <p:cNvPr id="2" name="Slide Number Placeholder 1"/>
          <p:cNvSpPr>
            <a:spLocks noGrp="1"/>
          </p:cNvSpPr>
          <p:nvPr>
            <p:ph type="sldNum" sz="quarter" idx="11"/>
          </p:nvPr>
        </p:nvSpPr>
        <p:spPr/>
        <p:txBody>
          <a:bodyPr/>
          <a:lstStyle/>
          <a:p>
            <a:fld id="{24528EB1-4DC2-B445-862E-7D59106F092A}" type="slidenum">
              <a:rPr lang="en-US" smtClean="0"/>
              <a:t>7</a:t>
            </a:fld>
            <a:endParaRPr lang="en-US" dirty="0"/>
          </a:p>
        </p:txBody>
      </p:sp>
      <p:sp>
        <p:nvSpPr>
          <p:cNvPr id="61" name="Rounded Rectangle 60"/>
          <p:cNvSpPr/>
          <p:nvPr/>
        </p:nvSpPr>
        <p:spPr>
          <a:xfrm>
            <a:off x="4673050" y="6063110"/>
            <a:ext cx="1574022" cy="542535"/>
          </a:xfrm>
          <a:prstGeom prst="roundRect">
            <a:avLst>
              <a:gd name="adj" fmla="val 9243"/>
            </a:avLst>
          </a:prstGeom>
          <a:solidFill>
            <a:schemeClr val="tx2">
              <a:lumMod val="20000"/>
              <a:lumOff val="8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5115: Test risk due to lack of S/C coupled loads analysis </a:t>
            </a:r>
            <a:endParaRPr lang="en-US" sz="1100" dirty="0">
              <a:solidFill>
                <a:schemeClr val="tx1"/>
              </a:solidFill>
            </a:endParaRPr>
          </a:p>
        </p:txBody>
      </p:sp>
      <p:pic>
        <p:nvPicPr>
          <p:cNvPr id="75" name="Picture 74"/>
          <p:cNvPicPr>
            <a:picLocks noChangeAspect="1"/>
          </p:cNvPicPr>
          <p:nvPr/>
        </p:nvPicPr>
        <p:blipFill>
          <a:blip r:embed="rId3"/>
          <a:stretch>
            <a:fillRect/>
          </a:stretch>
        </p:blipFill>
        <p:spPr>
          <a:xfrm>
            <a:off x="805117" y="4517194"/>
            <a:ext cx="292633" cy="298730"/>
          </a:xfrm>
          <a:prstGeom prst="rect">
            <a:avLst/>
          </a:prstGeom>
        </p:spPr>
      </p:pic>
      <p:pic>
        <p:nvPicPr>
          <p:cNvPr id="7" name="Picture 6"/>
          <p:cNvPicPr>
            <a:picLocks noChangeAspect="1"/>
          </p:cNvPicPr>
          <p:nvPr/>
        </p:nvPicPr>
        <p:blipFill>
          <a:blip r:embed="rId4"/>
          <a:stretch>
            <a:fillRect/>
          </a:stretch>
        </p:blipFill>
        <p:spPr>
          <a:xfrm>
            <a:off x="4673050" y="6251307"/>
            <a:ext cx="292633" cy="298730"/>
          </a:xfrm>
          <a:prstGeom prst="rect">
            <a:avLst/>
          </a:prstGeom>
        </p:spPr>
      </p:pic>
      <p:pic>
        <p:nvPicPr>
          <p:cNvPr id="79" name="Picture 78"/>
          <p:cNvPicPr>
            <a:picLocks noChangeAspect="1"/>
          </p:cNvPicPr>
          <p:nvPr/>
        </p:nvPicPr>
        <p:blipFill>
          <a:blip r:embed="rId3"/>
          <a:stretch>
            <a:fillRect/>
          </a:stretch>
        </p:blipFill>
        <p:spPr>
          <a:xfrm>
            <a:off x="4763453" y="5076791"/>
            <a:ext cx="292633" cy="298730"/>
          </a:xfrm>
          <a:prstGeom prst="rect">
            <a:avLst/>
          </a:prstGeom>
        </p:spPr>
      </p:pic>
    </p:spTree>
    <p:extLst>
      <p:ext uri="{BB962C8B-B14F-4D97-AF65-F5344CB8AC3E}">
        <p14:creationId xmlns:p14="http://schemas.microsoft.com/office/powerpoint/2010/main" val="2151359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7452" y="274638"/>
            <a:ext cx="7737918" cy="638108"/>
          </a:xfrm>
        </p:spPr>
        <p:txBody>
          <a:bodyPr/>
          <a:lstStyle/>
          <a:p>
            <a:r>
              <a:rPr lang="en-US" sz="3200" b="1" dirty="0" smtClean="0">
                <a:solidFill>
                  <a:schemeClr val="bg1"/>
                </a:solidFill>
                <a:latin typeface="Calibri" panose="020F0502020204030204" pitchFamily="34" charset="0"/>
                <a:cs typeface="Calibri" panose="020F0502020204030204" pitchFamily="34" charset="0"/>
              </a:rPr>
              <a:t>Mass Trend</a:t>
            </a:r>
            <a:endParaRPr lang="en-US" b="1" dirty="0">
              <a:latin typeface="Calibri" panose="020F0502020204030204" pitchFamily="34" charset="0"/>
              <a:cs typeface="Calibri" panose="020F0502020204030204" pitchFamily="34" charset="0"/>
            </a:endParaRPr>
          </a:p>
        </p:txBody>
      </p:sp>
      <p:graphicFrame>
        <p:nvGraphicFramePr>
          <p:cNvPr id="6" name="Object 5"/>
          <p:cNvGraphicFramePr>
            <a:graphicFrameLocks noChangeAspect="1"/>
          </p:cNvGraphicFramePr>
          <p:nvPr>
            <p:extLst/>
          </p:nvPr>
        </p:nvGraphicFramePr>
        <p:xfrm>
          <a:off x="354013" y="1147763"/>
          <a:ext cx="8453437" cy="5478462"/>
        </p:xfrm>
        <a:graphic>
          <a:graphicData uri="http://schemas.openxmlformats.org/presentationml/2006/ole">
            <mc:AlternateContent xmlns:mc="http://schemas.openxmlformats.org/markup-compatibility/2006">
              <mc:Choice xmlns:v="urn:schemas-microsoft-com:vml" Requires="v">
                <p:oleObj spid="_x0000_s2076" name="Worksheet" r:id="rId4" imgW="10163212" imgH="6724620" progId="Excel.Sheet.12">
                  <p:link updateAutomatic="1"/>
                </p:oleObj>
              </mc:Choice>
              <mc:Fallback>
                <p:oleObj name="Worksheet" r:id="rId4" imgW="10163212" imgH="6724620" progId="Excel.Sheet.12">
                  <p:link updateAutomatic="1"/>
                  <p:pic>
                    <p:nvPicPr>
                      <p:cNvPr id="0" name=""/>
                      <p:cNvPicPr/>
                      <p:nvPr/>
                    </p:nvPicPr>
                    <p:blipFill>
                      <a:blip r:embed="rId5"/>
                      <a:stretch>
                        <a:fillRect/>
                      </a:stretch>
                    </p:blipFill>
                    <p:spPr>
                      <a:xfrm>
                        <a:off x="354013" y="1147763"/>
                        <a:ext cx="8453437" cy="5478462"/>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2190416" y="1573213"/>
          <a:ext cx="6838950" cy="990600"/>
        </p:xfrm>
        <a:graphic>
          <a:graphicData uri="http://schemas.openxmlformats.org/presentationml/2006/ole">
            <mc:AlternateContent xmlns:mc="http://schemas.openxmlformats.org/markup-compatibility/2006">
              <mc:Choice xmlns:v="urn:schemas-microsoft-com:vml" Requires="v">
                <p:oleObj spid="_x0000_s2077" name="Worksheet" r:id="rId6" imgW="6838956" imgH="990630" progId="Excel.Sheet.12">
                  <p:link updateAutomatic="1"/>
                </p:oleObj>
              </mc:Choice>
              <mc:Fallback>
                <p:oleObj name="Worksheet" r:id="rId6" imgW="6838956" imgH="990630" progId="Excel.Sheet.12">
                  <p:link updateAutomatic="1"/>
                  <p:pic>
                    <p:nvPicPr>
                      <p:cNvPr id="0" name=""/>
                      <p:cNvPicPr/>
                      <p:nvPr/>
                    </p:nvPicPr>
                    <p:blipFill>
                      <a:blip r:embed="rId7"/>
                      <a:stretch>
                        <a:fillRect/>
                      </a:stretch>
                    </p:blipFill>
                    <p:spPr>
                      <a:xfrm>
                        <a:off x="2190416" y="1573213"/>
                        <a:ext cx="6838950" cy="990600"/>
                      </a:xfrm>
                      <a:prstGeom prst="rect">
                        <a:avLst/>
                      </a:prstGeom>
                    </p:spPr>
                  </p:pic>
                </p:oleObj>
              </mc:Fallback>
            </mc:AlternateContent>
          </a:graphicData>
        </a:graphic>
      </p:graphicFrame>
    </p:spTree>
    <p:extLst>
      <p:ext uri="{BB962C8B-B14F-4D97-AF65-F5344CB8AC3E}">
        <p14:creationId xmlns:p14="http://schemas.microsoft.com/office/powerpoint/2010/main" val="2246891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7452" y="274638"/>
            <a:ext cx="7737918" cy="638108"/>
          </a:xfrm>
        </p:spPr>
        <p:txBody>
          <a:bodyPr/>
          <a:lstStyle/>
          <a:p>
            <a:r>
              <a:rPr lang="en-US" sz="3200" b="1" dirty="0" smtClean="0">
                <a:solidFill>
                  <a:schemeClr val="bg1"/>
                </a:solidFill>
                <a:latin typeface="Calibri" panose="020F0502020204030204" pitchFamily="34" charset="0"/>
                <a:cs typeface="Calibri" panose="020F0502020204030204" pitchFamily="34" charset="0"/>
              </a:rPr>
              <a:t>Power Trend</a:t>
            </a:r>
            <a:endParaRPr lang="en-US" b="1" dirty="0">
              <a:latin typeface="Calibri" panose="020F0502020204030204" pitchFamily="34" charset="0"/>
              <a:cs typeface="Calibri" panose="020F0502020204030204" pitchFamily="34" charset="0"/>
            </a:endParaRPr>
          </a:p>
        </p:txBody>
      </p:sp>
      <p:sp>
        <p:nvSpPr>
          <p:cNvPr id="4" name="TextBox 3"/>
          <p:cNvSpPr txBox="1"/>
          <p:nvPr/>
        </p:nvSpPr>
        <p:spPr>
          <a:xfrm>
            <a:off x="10414000" y="787400"/>
            <a:ext cx="184666" cy="369332"/>
          </a:xfrm>
          <a:prstGeom prst="rect">
            <a:avLst/>
          </a:prstGeom>
          <a:noFill/>
        </p:spPr>
        <p:txBody>
          <a:bodyPr wrap="none" rtlCol="0">
            <a:spAutoFit/>
          </a:bodyPr>
          <a:lstStyle/>
          <a:p>
            <a:pPr defTabSz="457200" fontAlgn="auto">
              <a:spcBef>
                <a:spcPts val="0"/>
              </a:spcBef>
              <a:spcAft>
                <a:spcPts val="0"/>
              </a:spcAft>
            </a:pPr>
            <a:endParaRPr lang="en-US" dirty="0">
              <a:solidFill>
                <a:prstClr val="black"/>
              </a:solidFill>
              <a:latin typeface="Calibri"/>
              <a:ea typeface="+mn-ea"/>
            </a:endParaRPr>
          </a:p>
        </p:txBody>
      </p:sp>
      <p:graphicFrame>
        <p:nvGraphicFramePr>
          <p:cNvPr id="6" name="Object 5"/>
          <p:cNvGraphicFramePr>
            <a:graphicFrameLocks noChangeAspect="1"/>
          </p:cNvGraphicFramePr>
          <p:nvPr>
            <p:extLst/>
          </p:nvPr>
        </p:nvGraphicFramePr>
        <p:xfrm>
          <a:off x="317500" y="1147763"/>
          <a:ext cx="8510588" cy="5510212"/>
        </p:xfrm>
        <a:graphic>
          <a:graphicData uri="http://schemas.openxmlformats.org/presentationml/2006/ole">
            <mc:AlternateContent xmlns:mc="http://schemas.openxmlformats.org/markup-compatibility/2006">
              <mc:Choice xmlns:v="urn:schemas-microsoft-com:vml" Requires="v">
                <p:oleObj spid="_x0000_s3100" name="Worksheet" r:id="rId3" imgW="10182121" imgH="6696000" progId="Excel.Sheet.12">
                  <p:link updateAutomatic="1"/>
                </p:oleObj>
              </mc:Choice>
              <mc:Fallback>
                <p:oleObj name="Worksheet" r:id="rId3" imgW="10182121" imgH="6696000" progId="Excel.Sheet.12">
                  <p:link updateAutomatic="1"/>
                  <p:pic>
                    <p:nvPicPr>
                      <p:cNvPr id="0" name=""/>
                      <p:cNvPicPr/>
                      <p:nvPr/>
                    </p:nvPicPr>
                    <p:blipFill>
                      <a:blip r:embed="rId4"/>
                      <a:stretch>
                        <a:fillRect/>
                      </a:stretch>
                    </p:blipFill>
                    <p:spPr>
                      <a:xfrm>
                        <a:off x="317500" y="1147763"/>
                        <a:ext cx="8510588" cy="5510212"/>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133600" y="1609725"/>
          <a:ext cx="6838950" cy="962025"/>
        </p:xfrm>
        <a:graphic>
          <a:graphicData uri="http://schemas.openxmlformats.org/presentationml/2006/ole">
            <mc:AlternateContent xmlns:mc="http://schemas.openxmlformats.org/markup-compatibility/2006">
              <mc:Choice xmlns:v="urn:schemas-microsoft-com:vml" Requires="v">
                <p:oleObj spid="_x0000_s3101" name="Worksheet" r:id="rId5" imgW="6838956" imgH="962010" progId="Excel.Sheet.12">
                  <p:link updateAutomatic="1"/>
                </p:oleObj>
              </mc:Choice>
              <mc:Fallback>
                <p:oleObj name="Worksheet" r:id="rId5" imgW="6838956" imgH="962010" progId="Excel.Sheet.12">
                  <p:link updateAutomatic="1"/>
                  <p:pic>
                    <p:nvPicPr>
                      <p:cNvPr id="0" name=""/>
                      <p:cNvPicPr/>
                      <p:nvPr/>
                    </p:nvPicPr>
                    <p:blipFill>
                      <a:blip r:embed="rId6"/>
                      <a:stretch>
                        <a:fillRect/>
                      </a:stretch>
                    </p:blipFill>
                    <p:spPr>
                      <a:xfrm>
                        <a:off x="2133600" y="1609725"/>
                        <a:ext cx="6838950" cy="962025"/>
                      </a:xfrm>
                      <a:prstGeom prst="rect">
                        <a:avLst/>
                      </a:prstGeom>
                    </p:spPr>
                  </p:pic>
                </p:oleObj>
              </mc:Fallback>
            </mc:AlternateContent>
          </a:graphicData>
        </a:graphic>
      </p:graphicFrame>
    </p:spTree>
    <p:extLst>
      <p:ext uri="{BB962C8B-B14F-4D97-AF65-F5344CB8AC3E}">
        <p14:creationId xmlns:p14="http://schemas.microsoft.com/office/powerpoint/2010/main" val="1753368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35525</TotalTime>
  <Words>1964</Words>
  <Application>Microsoft Office PowerPoint</Application>
  <PresentationFormat>On-screen Show (4:3)</PresentationFormat>
  <Paragraphs>304</Paragraphs>
  <Slides>23</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4</vt:i4>
      </vt:variant>
      <vt:variant>
        <vt:lpstr>Slide Titles</vt:lpstr>
      </vt:variant>
      <vt:variant>
        <vt:i4>23</vt:i4>
      </vt:variant>
    </vt:vector>
  </HeadingPairs>
  <TitlesOfParts>
    <vt:vector size="37" baseType="lpstr">
      <vt:lpstr>ＭＳ Ｐゴシック</vt:lpstr>
      <vt:lpstr>Arial</vt:lpstr>
      <vt:lpstr>Arial Narrow</vt:lpstr>
      <vt:lpstr>Arial Rounded MT Bold</vt:lpstr>
      <vt:lpstr>Calibri</vt:lpstr>
      <vt:lpstr>Helvetica</vt:lpstr>
      <vt:lpstr>Times New Roman</vt:lpstr>
      <vt:lpstr>Wingdings</vt:lpstr>
      <vt:lpstr>ヒラギノ角ゴ Pro W3</vt:lpstr>
      <vt:lpstr>Office Theme</vt:lpstr>
      <vt:lpstr>C:\Users\drosenba\Documents\Refresh\TEMPO\EPTR\TEMPO Instrument KTP Mass and Power Trending.xlsx!Sheet1![TEMPO-Dave-MP.xlsx]Sheet1 Chart 1</vt:lpstr>
      <vt:lpstr>C:\Users\drosenba\Documents\Refresh\TEMPO\EPTR\TEMPO Instrument KTP Mass and Power Trending.xlsx!Sheet1!R19C39:R22C48</vt:lpstr>
      <vt:lpstr>C:\Users\drosenba\Documents\Refresh\TEMPO\EPTR\TEMPO Instrument KTP Mass and Power Trending.xlsx!Sheet1![TEMPO-Dave-MP.xlsx]Sheet1 Chart 3</vt:lpstr>
      <vt:lpstr>C:\Users\drosenba\Documents\Refresh\TEMPO\EPTR\TEMPO Instrument KTP Mass and Power Trending.xlsx!Sheet1!R49C39:R52C48</vt:lpstr>
      <vt:lpstr>PowerPoint Presentation</vt:lpstr>
      <vt:lpstr>Agenda</vt:lpstr>
      <vt:lpstr>TEMPO Instrument Project Detailed Organization Structure Structure</vt:lpstr>
      <vt:lpstr>GS CDR Executive Summary</vt:lpstr>
      <vt:lpstr>Engineering Score Card</vt:lpstr>
      <vt:lpstr>TEMPO Instrument Project IMS </vt:lpstr>
      <vt:lpstr>Instrument Project Risk Summary</vt:lpstr>
      <vt:lpstr>Mass Trend</vt:lpstr>
      <vt:lpstr>Power Trend</vt:lpstr>
      <vt:lpstr>SNR Trends</vt:lpstr>
      <vt:lpstr>PowerPoint Presentation</vt:lpstr>
      <vt:lpstr>TEMPO Mission Organization</vt:lpstr>
      <vt:lpstr>PowerPoint Presentation</vt:lpstr>
      <vt:lpstr>Messages from Satellite 2016</vt:lpstr>
      <vt:lpstr>Geostationary Orbit Opportunities of Interest to NASA</vt:lpstr>
      <vt:lpstr>Host Special Study Overview</vt:lpstr>
      <vt:lpstr>Study Participants</vt:lpstr>
      <vt:lpstr>Timeline of Events</vt:lpstr>
      <vt:lpstr>Timeline of Events, Cont.</vt:lpstr>
      <vt:lpstr>TEMPO Mission Project Schedule Dec. 2017 DO Award, Dec. 2021 Launch </vt:lpstr>
      <vt:lpstr>HOSTED PAYLOAD OFFICE (HPO) COLLABORATION WITH NASA ON TROPOSPHERIC EMISSIONS: MONITORING OF POLLUTION (TEMPO) PROJECT </vt:lpstr>
      <vt:lpstr>Conclusions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NASA ODIN</dc:creator>
  <cp:keywords/>
  <dc:description/>
  <cp:lastModifiedBy>Pennington, Wendy F. (LARC-E602)</cp:lastModifiedBy>
  <cp:revision>721</cp:revision>
  <cp:lastPrinted>2016-02-19T19:23:31Z</cp:lastPrinted>
  <dcterms:created xsi:type="dcterms:W3CDTF">2013-01-29T19:06:19Z</dcterms:created>
  <dcterms:modified xsi:type="dcterms:W3CDTF">2016-06-01T12:25:33Z</dcterms:modified>
  <cp:category/>
</cp:coreProperties>
</file>